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sldIdLst>
    <p:sldId id="258" r:id="rId5"/>
    <p:sldId id="1571" r:id="rId6"/>
    <p:sldId id="270" r:id="rId7"/>
    <p:sldId id="289" r:id="rId8"/>
    <p:sldId id="261" r:id="rId9"/>
    <p:sldId id="287" r:id="rId10"/>
    <p:sldId id="272" r:id="rId11"/>
    <p:sldId id="274" r:id="rId12"/>
    <p:sldId id="1558" r:id="rId13"/>
    <p:sldId id="1041" r:id="rId14"/>
    <p:sldId id="1037" r:id="rId15"/>
    <p:sldId id="276" r:id="rId16"/>
    <p:sldId id="279" r:id="rId17"/>
    <p:sldId id="1584" r:id="rId18"/>
    <p:sldId id="1560" r:id="rId19"/>
    <p:sldId id="1561" r:id="rId20"/>
    <p:sldId id="1562" r:id="rId21"/>
    <p:sldId id="1563" r:id="rId22"/>
    <p:sldId id="1564" r:id="rId23"/>
    <p:sldId id="1565" r:id="rId24"/>
    <p:sldId id="1566" r:id="rId25"/>
    <p:sldId id="1567" r:id="rId26"/>
    <p:sldId id="1568" r:id="rId27"/>
    <p:sldId id="1557" r:id="rId28"/>
    <p:sldId id="1569" r:id="rId29"/>
    <p:sldId id="281" r:id="rId30"/>
    <p:sldId id="1585" r:id="rId31"/>
    <p:sldId id="435" r:id="rId32"/>
    <p:sldId id="284" r:id="rId33"/>
    <p:sldId id="283" r:id="rId34"/>
    <p:sldId id="1548" r:id="rId35"/>
    <p:sldId id="1553" r:id="rId36"/>
    <p:sldId id="1549" r:id="rId37"/>
    <p:sldId id="1536" r:id="rId38"/>
    <p:sldId id="1552" r:id="rId39"/>
    <p:sldId id="262" r:id="rId40"/>
    <p:sldId id="1547" r:id="rId41"/>
    <p:sldId id="277" r:id="rId42"/>
    <p:sldId id="273" r:id="rId43"/>
    <p:sldId id="1532" r:id="rId44"/>
    <p:sldId id="747" r:id="rId45"/>
    <p:sldId id="916" r:id="rId46"/>
    <p:sldId id="1531" r:id="rId47"/>
    <p:sldId id="1539" r:id="rId48"/>
    <p:sldId id="1542" r:id="rId49"/>
    <p:sldId id="1540" r:id="rId50"/>
    <p:sldId id="1541" r:id="rId51"/>
    <p:sldId id="755" r:id="rId52"/>
    <p:sldId id="1556" r:id="rId53"/>
    <p:sldId id="1538" r:id="rId54"/>
    <p:sldId id="1554" r:id="rId55"/>
    <p:sldId id="155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FE7C01-34D3-03C0-C102-7FA483569397}" name="Hutchison, Casey O" initials="HO" userId="S::casey.o.hutchison@hud.gov::be56a5c5-7850-428a-a77c-fd4f9fd91017" providerId="AD"/>
  <p188:author id="{120DA728-1DFA-F247-D708-5409E712F214}" name="Lavy, William A" initials="LWA" userId="S::William.A.Lavy@hud.gov::d9071cbf-edee-4c93-9b81-dacf20f69948" providerId="AD"/>
  <p188:author id="{FDE60E7A-57EB-040C-2AF6-03F9C3B12DFF}" name="Warrior, Ashwin K" initials="WAK" userId="S::Ashwin.K.Warrior@hud.gov::637f5172-a234-451d-852c-bc9aaa774acb" providerId="AD"/>
  <p188:author id="{75F04784-39B3-E774-BB20-40EC0352F278}" name="Hutchison, Casey O" initials="HCO" userId="S::Casey.O.Hutchison@hud.gov::be56a5c5-7850-428a-a77c-fd4f9fd91017" providerId="AD"/>
  <p188:author id="{984478C8-F602-C6B5-9C2E-322A7198266C}" name="Molseed, Sarah L" initials="MSL" userId="S::Sarah.L.Molseed@HUD.GOV::7cec022d-c642-41b8-807f-b9d738464e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70C0"/>
    <a:srgbClr val="6BA15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y, William A" userId="d9071cbf-edee-4c93-9b81-dacf20f69948" providerId="ADAL" clId="{A4FE0F7A-AED1-4EEB-B975-D9C86E6F6436}"/>
    <pc:docChg chg="undo custSel addSld delSld modSld sldOrd">
      <pc:chgData name="Lavy, William A" userId="d9071cbf-edee-4c93-9b81-dacf20f69948" providerId="ADAL" clId="{A4FE0F7A-AED1-4EEB-B975-D9C86E6F6436}" dt="2022-11-14T20:52:38.016" v="121" actId="20577"/>
      <pc:docMkLst>
        <pc:docMk/>
      </pc:docMkLst>
      <pc:sldChg chg="modSp mod">
        <pc:chgData name="Lavy, William A" userId="d9071cbf-edee-4c93-9b81-dacf20f69948" providerId="ADAL" clId="{A4FE0F7A-AED1-4EEB-B975-D9C86E6F6436}" dt="2022-11-08T13:50:02.190" v="54" actId="1076"/>
        <pc:sldMkLst>
          <pc:docMk/>
          <pc:sldMk cId="3140736817" sldId="258"/>
        </pc:sldMkLst>
        <pc:spChg chg="mod">
          <ac:chgData name="Lavy, William A" userId="d9071cbf-edee-4c93-9b81-dacf20f69948" providerId="ADAL" clId="{A4FE0F7A-AED1-4EEB-B975-D9C86E6F6436}" dt="2022-11-08T13:50:00.477" v="53" actId="20577"/>
          <ac:spMkLst>
            <pc:docMk/>
            <pc:sldMk cId="3140736817" sldId="258"/>
            <ac:spMk id="4" creationId="{9E2CD06D-F867-A193-BB57-5BB270127524}"/>
          </ac:spMkLst>
        </pc:spChg>
        <pc:picChg chg="mod">
          <ac:chgData name="Lavy, William A" userId="d9071cbf-edee-4c93-9b81-dacf20f69948" providerId="ADAL" clId="{A4FE0F7A-AED1-4EEB-B975-D9C86E6F6436}" dt="2022-11-08T13:50:02.190" v="54" actId="1076"/>
          <ac:picMkLst>
            <pc:docMk/>
            <pc:sldMk cId="3140736817" sldId="258"/>
            <ac:picMk id="5" creationId="{969234C5-5C8E-034F-827C-BAE9DA4E3062}"/>
          </ac:picMkLst>
        </pc:picChg>
      </pc:sldChg>
      <pc:sldChg chg="ord">
        <pc:chgData name="Lavy, William A" userId="d9071cbf-edee-4c93-9b81-dacf20f69948" providerId="ADAL" clId="{A4FE0F7A-AED1-4EEB-B975-D9C86E6F6436}" dt="2022-11-04T19:13:22.988" v="4"/>
        <pc:sldMkLst>
          <pc:docMk/>
          <pc:sldMk cId="1431845832" sldId="262"/>
        </pc:sldMkLst>
      </pc:sldChg>
      <pc:sldChg chg="add del">
        <pc:chgData name="Lavy, William A" userId="d9071cbf-edee-4c93-9b81-dacf20f69948" providerId="ADAL" clId="{A4FE0F7A-AED1-4EEB-B975-D9C86E6F6436}" dt="2022-11-04T19:13:53.940" v="10" actId="47"/>
        <pc:sldMkLst>
          <pc:docMk/>
          <pc:sldMk cId="3316488169" sldId="273"/>
        </pc:sldMkLst>
      </pc:sldChg>
      <pc:sldChg chg="del">
        <pc:chgData name="Lavy, William A" userId="d9071cbf-edee-4c93-9b81-dacf20f69948" providerId="ADAL" clId="{A4FE0F7A-AED1-4EEB-B975-D9C86E6F6436}" dt="2022-11-04T19:13:50.565" v="8" actId="47"/>
        <pc:sldMkLst>
          <pc:docMk/>
          <pc:sldMk cId="1675540640" sldId="433"/>
        </pc:sldMkLst>
      </pc:sldChg>
      <pc:sldChg chg="del">
        <pc:chgData name="Lavy, William A" userId="d9071cbf-edee-4c93-9b81-dacf20f69948" providerId="ADAL" clId="{A4FE0F7A-AED1-4EEB-B975-D9C86E6F6436}" dt="2022-11-04T19:13:44.125" v="7" actId="47"/>
        <pc:sldMkLst>
          <pc:docMk/>
          <pc:sldMk cId="2662334857" sldId="434"/>
        </pc:sldMkLst>
      </pc:sldChg>
      <pc:sldChg chg="delSp modSp mod">
        <pc:chgData name="Lavy, William A" userId="d9071cbf-edee-4c93-9b81-dacf20f69948" providerId="ADAL" clId="{A4FE0F7A-AED1-4EEB-B975-D9C86E6F6436}" dt="2022-11-14T20:52:38.016" v="121" actId="20577"/>
        <pc:sldMkLst>
          <pc:docMk/>
          <pc:sldMk cId="3773633312" sldId="1037"/>
        </pc:sldMkLst>
        <pc:spChg chg="del mod">
          <ac:chgData name="Lavy, William A" userId="d9071cbf-edee-4c93-9b81-dacf20f69948" providerId="ADAL" clId="{A4FE0F7A-AED1-4EEB-B975-D9C86E6F6436}" dt="2022-11-14T20:50:17.083" v="108" actId="478"/>
          <ac:spMkLst>
            <pc:docMk/>
            <pc:sldMk cId="3773633312" sldId="1037"/>
            <ac:spMk id="14" creationId="{194F8976-831C-5D99-FDB5-960F09F3CA15}"/>
          </ac:spMkLst>
        </pc:spChg>
        <pc:graphicFrameChg chg="mod modGraphic">
          <ac:chgData name="Lavy, William A" userId="d9071cbf-edee-4c93-9b81-dacf20f69948" providerId="ADAL" clId="{A4FE0F7A-AED1-4EEB-B975-D9C86E6F6436}" dt="2022-11-14T20:52:38.016" v="121" actId="20577"/>
          <ac:graphicFrameMkLst>
            <pc:docMk/>
            <pc:sldMk cId="3773633312" sldId="1037"/>
            <ac:graphicFrameMk id="5" creationId="{318E2954-F66F-3875-09EC-E1A448A0D176}"/>
          </ac:graphicFrameMkLst>
        </pc:graphicFrameChg>
      </pc:sldChg>
      <pc:sldChg chg="add">
        <pc:chgData name="Lavy, William A" userId="d9071cbf-edee-4c93-9b81-dacf20f69948" providerId="ADAL" clId="{A4FE0F7A-AED1-4EEB-B975-D9C86E6F6436}" dt="2022-11-04T19:13:07.599" v="2"/>
        <pc:sldMkLst>
          <pc:docMk/>
          <pc:sldMk cId="2793800927" sldId="1536"/>
        </pc:sldMkLst>
      </pc:sldChg>
      <pc:sldChg chg="del">
        <pc:chgData name="Lavy, William A" userId="d9071cbf-edee-4c93-9b81-dacf20f69948" providerId="ADAL" clId="{A4FE0F7A-AED1-4EEB-B975-D9C86E6F6436}" dt="2022-11-04T19:13:04.072" v="1" actId="2696"/>
        <pc:sldMkLst>
          <pc:docMk/>
          <pc:sldMk cId="3950348066" sldId="1536"/>
        </pc:sldMkLst>
      </pc:sldChg>
      <pc:sldChg chg="del">
        <pc:chgData name="Lavy, William A" userId="d9071cbf-edee-4c93-9b81-dacf20f69948" providerId="ADAL" clId="{A4FE0F7A-AED1-4EEB-B975-D9C86E6F6436}" dt="2022-11-04T18:53:05.287" v="0" actId="47"/>
        <pc:sldMkLst>
          <pc:docMk/>
          <pc:sldMk cId="2253804765" sldId="1543"/>
        </pc:sldMkLst>
      </pc:sldChg>
      <pc:sldChg chg="ord">
        <pc:chgData name="Lavy, William A" userId="d9071cbf-edee-4c93-9b81-dacf20f69948" providerId="ADAL" clId="{A4FE0F7A-AED1-4EEB-B975-D9C86E6F6436}" dt="2022-11-04T19:13:40.269" v="6"/>
        <pc:sldMkLst>
          <pc:docMk/>
          <pc:sldMk cId="3083388213" sldId="1547"/>
        </pc:sldMkLst>
      </pc:sldChg>
      <pc:sldChg chg="add">
        <pc:chgData name="Lavy, William A" userId="d9071cbf-edee-4c93-9b81-dacf20f69948" providerId="ADAL" clId="{A4FE0F7A-AED1-4EEB-B975-D9C86E6F6436}" dt="2022-11-04T19:13:07.599" v="2"/>
        <pc:sldMkLst>
          <pc:docMk/>
          <pc:sldMk cId="3621638267" sldId="1548"/>
        </pc:sldMkLst>
      </pc:sldChg>
      <pc:sldChg chg="del">
        <pc:chgData name="Lavy, William A" userId="d9071cbf-edee-4c93-9b81-dacf20f69948" providerId="ADAL" clId="{A4FE0F7A-AED1-4EEB-B975-D9C86E6F6436}" dt="2022-11-04T19:13:04.072" v="1" actId="2696"/>
        <pc:sldMkLst>
          <pc:docMk/>
          <pc:sldMk cId="3803863416" sldId="1548"/>
        </pc:sldMkLst>
      </pc:sldChg>
      <pc:sldChg chg="add">
        <pc:chgData name="Lavy, William A" userId="d9071cbf-edee-4c93-9b81-dacf20f69948" providerId="ADAL" clId="{A4FE0F7A-AED1-4EEB-B975-D9C86E6F6436}" dt="2022-11-04T19:13:07.599" v="2"/>
        <pc:sldMkLst>
          <pc:docMk/>
          <pc:sldMk cId="1460650695" sldId="1549"/>
        </pc:sldMkLst>
      </pc:sldChg>
      <pc:sldChg chg="del">
        <pc:chgData name="Lavy, William A" userId="d9071cbf-edee-4c93-9b81-dacf20f69948" providerId="ADAL" clId="{A4FE0F7A-AED1-4EEB-B975-D9C86E6F6436}" dt="2022-11-04T19:13:04.072" v="1" actId="2696"/>
        <pc:sldMkLst>
          <pc:docMk/>
          <pc:sldMk cId="3066008183" sldId="1549"/>
        </pc:sldMkLst>
      </pc:sldChg>
      <pc:sldChg chg="del">
        <pc:chgData name="Lavy, William A" userId="d9071cbf-edee-4c93-9b81-dacf20f69948" providerId="ADAL" clId="{A4FE0F7A-AED1-4EEB-B975-D9C86E6F6436}" dt="2022-11-04T19:13:04.072" v="1" actId="2696"/>
        <pc:sldMkLst>
          <pc:docMk/>
          <pc:sldMk cId="2471610744" sldId="1552"/>
        </pc:sldMkLst>
      </pc:sldChg>
      <pc:sldChg chg="add">
        <pc:chgData name="Lavy, William A" userId="d9071cbf-edee-4c93-9b81-dacf20f69948" providerId="ADAL" clId="{A4FE0F7A-AED1-4EEB-B975-D9C86E6F6436}" dt="2022-11-04T19:13:07.599" v="2"/>
        <pc:sldMkLst>
          <pc:docMk/>
          <pc:sldMk cId="3322913615" sldId="1552"/>
        </pc:sldMkLst>
      </pc:sldChg>
      <pc:sldChg chg="add">
        <pc:chgData name="Lavy, William A" userId="d9071cbf-edee-4c93-9b81-dacf20f69948" providerId="ADAL" clId="{A4FE0F7A-AED1-4EEB-B975-D9C86E6F6436}" dt="2022-11-04T19:13:07.599" v="2"/>
        <pc:sldMkLst>
          <pc:docMk/>
          <pc:sldMk cId="1131777656" sldId="1553"/>
        </pc:sldMkLst>
      </pc:sldChg>
      <pc:sldChg chg="del">
        <pc:chgData name="Lavy, William A" userId="d9071cbf-edee-4c93-9b81-dacf20f69948" providerId="ADAL" clId="{A4FE0F7A-AED1-4EEB-B975-D9C86E6F6436}" dt="2022-11-04T19:13:04.072" v="1" actId="2696"/>
        <pc:sldMkLst>
          <pc:docMk/>
          <pc:sldMk cId="3646260543" sldId="1553"/>
        </pc:sldMkLst>
      </pc:sldChg>
      <pc:sldChg chg="del">
        <pc:chgData name="Lavy, William A" userId="d9071cbf-edee-4c93-9b81-dacf20f69948" providerId="ADAL" clId="{A4FE0F7A-AED1-4EEB-B975-D9C86E6F6436}" dt="2022-11-04T18:53:05.287" v="0" actId="47"/>
        <pc:sldMkLst>
          <pc:docMk/>
          <pc:sldMk cId="1861005801" sldId="1559"/>
        </pc:sldMkLst>
      </pc:sldChg>
      <pc:sldChg chg="del">
        <pc:chgData name="Lavy, William A" userId="d9071cbf-edee-4c93-9b81-dacf20f69948" providerId="ADAL" clId="{A4FE0F7A-AED1-4EEB-B975-D9C86E6F6436}" dt="2022-11-04T18:53:05.287" v="0" actId="47"/>
        <pc:sldMkLst>
          <pc:docMk/>
          <pc:sldMk cId="1141204211" sldId="1570"/>
        </pc:sldMkLst>
      </pc:sldChg>
    </pc:docChg>
  </pc:docChgLst>
  <pc:docChgLst>
    <pc:chgData name="Hilley, Bennett R" userId="7a3c1f46-aaf5-4439-a696-c9ba7383fdf7" providerId="ADAL" clId="{1EB04815-94BB-4458-92B8-3B5F5F96D860}"/>
    <pc:docChg chg="modSld">
      <pc:chgData name="Hilley, Bennett R" userId="7a3c1f46-aaf5-4439-a696-c9ba7383fdf7" providerId="ADAL" clId="{1EB04815-94BB-4458-92B8-3B5F5F96D860}" dt="2022-11-08T12:21:20.693" v="1"/>
      <pc:docMkLst>
        <pc:docMk/>
      </pc:docMkLst>
      <pc:sldChg chg="modNotesTx">
        <pc:chgData name="Hilley, Bennett R" userId="7a3c1f46-aaf5-4439-a696-c9ba7383fdf7" providerId="ADAL" clId="{1EB04815-94BB-4458-92B8-3B5F5F96D860}" dt="2022-11-08T12:21:20.693" v="1"/>
        <pc:sldMkLst>
          <pc:docMk/>
          <pc:sldMk cId="3002717632" sldId="156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illl\AppData\Local\Packages\Microsoft.Office.Desktop_8wekyb3d8bbwe\AC\INetCache\Content.Outlook\E13IV58L\SPARK%20Tool_National.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464834620737151E-2"/>
          <c:y val="3.5676762909650703E-2"/>
          <c:w val="0.94307033075852564"/>
          <c:h val="0.89780455011623583"/>
        </c:manualLayout>
      </c:layout>
      <c:barChart>
        <c:barDir val="col"/>
        <c:grouping val="stacked"/>
        <c:varyColors val="0"/>
        <c:ser>
          <c:idx val="0"/>
          <c:order val="0"/>
          <c:tx>
            <c:strRef>
              <c:f>Sheet1!$B$1</c:f>
              <c:strCache>
                <c:ptCount val="1"/>
                <c:pt idx="0">
                  <c:v>Tenant Rent</c:v>
                </c:pt>
              </c:strCache>
            </c:strRef>
          </c:tx>
          <c:spPr>
            <a:solidFill>
              <a:schemeClr val="accent1"/>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j-lt"/>
                        <a:ea typeface="+mn-ea"/>
                        <a:cs typeface="+mn-cs"/>
                      </a:defRPr>
                    </a:pPr>
                    <a:fld id="{78E3454E-D425-4C0F-8B4F-9496AFC235A1}" type="SERIESNAME">
                      <a:rPr lang="en-US" b="1" smtClean="0"/>
                      <a:pPr>
                        <a:defRPr sz="2000">
                          <a:solidFill>
                            <a:schemeClr val="tx1"/>
                          </a:solidFill>
                          <a:latin typeface="+mj-lt"/>
                        </a:defRPr>
                      </a:pPr>
                      <a:t>[SERIES NAME]</a:t>
                    </a:fld>
                    <a:endParaRPr lang="en-US" b="1" baseline="0"/>
                  </a:p>
                  <a:p>
                    <a:pPr>
                      <a:defRPr sz="2000">
                        <a:solidFill>
                          <a:schemeClr val="tx1"/>
                        </a:solidFill>
                        <a:latin typeface="+mj-lt"/>
                      </a:defRPr>
                    </a:pPr>
                    <a:r>
                      <a:rPr lang="en-US" baseline="0"/>
                      <a:t> $</a:t>
                    </a:r>
                    <a:fld id="{9101B0C5-AA29-4262-9AB3-06E2119BCCC2}" type="VALUE">
                      <a:rPr lang="en-US" baseline="0" smtClean="0"/>
                      <a:pPr>
                        <a:defRPr sz="2000">
                          <a:solidFill>
                            <a:schemeClr val="tx1"/>
                          </a:solidFill>
                          <a:latin typeface="+mj-lt"/>
                        </a:defRPr>
                      </a:pPr>
                      <a:t>[VALUE]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j-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28103471047932976"/>
                      <c:h val="0.20472000764100748"/>
                    </c:manualLayout>
                  </c15:layout>
                  <c15:dlblFieldTable/>
                  <c15:showDataLabelsRange val="0"/>
                </c:ext>
                <c:ext xmlns:c16="http://schemas.microsoft.com/office/drawing/2014/chart" uri="{C3380CC4-5D6E-409C-BE32-E72D297353CC}">
                  <c16:uniqueId val="{00000000-74CD-4A6E-AC57-5AEC6A86AB2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j-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Pre-Conversion</c:v>
                </c:pt>
              </c:strCache>
            </c:strRef>
          </c:cat>
          <c:val>
            <c:numRef>
              <c:f>Sheet1!$B$2</c:f>
              <c:numCache>
                <c:formatCode>General</c:formatCode>
                <c:ptCount val="1"/>
                <c:pt idx="0">
                  <c:v>236</c:v>
                </c:pt>
              </c:numCache>
            </c:numRef>
          </c:val>
          <c:extLst>
            <c:ext xmlns:c16="http://schemas.microsoft.com/office/drawing/2014/chart" uri="{C3380CC4-5D6E-409C-BE32-E72D297353CC}">
              <c16:uniqueId val="{00000001-74CD-4A6E-AC57-5AEC6A86AB2B}"/>
            </c:ext>
          </c:extLst>
        </c:ser>
        <c:ser>
          <c:idx val="1"/>
          <c:order val="1"/>
          <c:tx>
            <c:strRef>
              <c:f>Sheet1!$C$1</c:f>
              <c:strCache>
                <c:ptCount val="1"/>
                <c:pt idx="0">
                  <c:v>Capital Fund</c:v>
                </c:pt>
              </c:strCache>
            </c:strRef>
          </c:tx>
          <c:spPr>
            <a:solidFill>
              <a:schemeClr val="accent2"/>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fld id="{5EAE817A-FF7E-4AA4-87AD-0039457381A0}" type="SERIESNAME">
                      <a:rPr lang="en-US" b="1" smtClean="0"/>
                      <a:pPr>
                        <a:defRPr sz="2000">
                          <a:solidFill>
                            <a:schemeClr val="tx1"/>
                          </a:solidFill>
                        </a:defRPr>
                      </a:pPr>
                      <a:t>[SERIES NAME]</a:t>
                    </a:fld>
                    <a:endParaRPr lang="en-US" b="1" baseline="0"/>
                  </a:p>
                  <a:p>
                    <a:pPr>
                      <a:defRPr sz="2000">
                        <a:solidFill>
                          <a:schemeClr val="tx1"/>
                        </a:solidFill>
                      </a:defRPr>
                    </a:pPr>
                    <a:r>
                      <a:rPr lang="en-US" baseline="0"/>
                      <a:t>$ </a:t>
                    </a:r>
                    <a:fld id="{CF53B2B2-D954-411A-B123-33D00B06FF31}" type="VALUE">
                      <a:rPr lang="en-US" baseline="0"/>
                      <a:pPr>
                        <a:defRPr sz="2000">
                          <a:solidFill>
                            <a:schemeClr val="tx1"/>
                          </a:solidFill>
                        </a:defRPr>
                      </a:pPr>
                      <a:t>[VALUE]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31365251976078129"/>
                      <c:h val="0.182765076619684"/>
                    </c:manualLayout>
                  </c15:layout>
                  <c15:dlblFieldTable/>
                  <c15:showDataLabelsRange val="0"/>
                </c:ext>
                <c:ext xmlns:c16="http://schemas.microsoft.com/office/drawing/2014/chart" uri="{C3380CC4-5D6E-409C-BE32-E72D297353CC}">
                  <c16:uniqueId val="{00000002-74CD-4A6E-AC57-5AEC6A86AB2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Pre-Conversion</c:v>
                </c:pt>
              </c:strCache>
            </c:strRef>
          </c:cat>
          <c:val>
            <c:numRef>
              <c:f>Sheet1!$C$2</c:f>
              <c:numCache>
                <c:formatCode>General</c:formatCode>
                <c:ptCount val="1"/>
                <c:pt idx="0">
                  <c:v>201</c:v>
                </c:pt>
              </c:numCache>
            </c:numRef>
          </c:val>
          <c:extLst>
            <c:ext xmlns:c16="http://schemas.microsoft.com/office/drawing/2014/chart" uri="{C3380CC4-5D6E-409C-BE32-E72D297353CC}">
              <c16:uniqueId val="{00000003-74CD-4A6E-AC57-5AEC6A86AB2B}"/>
            </c:ext>
          </c:extLst>
        </c:ser>
        <c:ser>
          <c:idx val="2"/>
          <c:order val="2"/>
          <c:tx>
            <c:strRef>
              <c:f>Sheet1!$D$1</c:f>
              <c:strCache>
                <c:ptCount val="1"/>
                <c:pt idx="0">
                  <c:v>Operating Fund</c:v>
                </c:pt>
              </c:strCache>
            </c:strRef>
          </c:tx>
          <c:spPr>
            <a:solidFill>
              <a:schemeClr val="accent3"/>
            </a:solidFill>
            <a:ln>
              <a:noFill/>
            </a:ln>
            <a:effectLst/>
          </c:spPr>
          <c:invertIfNegative val="0"/>
          <c:dLbls>
            <c:dLbl>
              <c:idx val="0"/>
              <c:tx>
                <c:rich>
                  <a:bodyPr/>
                  <a:lstStyle/>
                  <a:p>
                    <a:fld id="{253ECA80-55B3-41CE-B8AD-D535F7A0219E}" type="SERIESNAME">
                      <a:rPr lang="en-US" b="1" smtClean="0"/>
                      <a:pPr/>
                      <a:t>[SERIES NAME]</a:t>
                    </a:fld>
                    <a:endParaRPr lang="en-US" b="1"/>
                  </a:p>
                  <a:p>
                    <a:r>
                      <a:rPr lang="en-US" baseline="0"/>
                      <a:t> $</a:t>
                    </a:r>
                    <a:fld id="{6F7126AB-0E3B-46E2-B750-E3D8979C5857}" type="VALUE">
                      <a:rPr lang="en-US" baseline="0" smtClean="0"/>
                      <a:pPr/>
                      <a:t>[VALUE]</a:t>
                    </a:fld>
                    <a:endParaRPr lang="en-US" baseline="0"/>
                  </a:p>
                </c:rich>
              </c:tx>
              <c:dLblPos val="ctr"/>
              <c:showLegendKey val="0"/>
              <c:showVal val="1"/>
              <c:showCatName val="0"/>
              <c:showSerName val="1"/>
              <c:showPercent val="0"/>
              <c:showBubbleSize val="0"/>
              <c:extLst>
                <c:ext xmlns:c15="http://schemas.microsoft.com/office/drawing/2012/chart" uri="{CE6537A1-D6FC-4f65-9D91-7224C49458BB}">
                  <c15:layout>
                    <c:manualLayout>
                      <c:w val="0.30850870180316647"/>
                      <c:h val="0.22679681883887762"/>
                    </c:manualLayout>
                  </c15:layout>
                  <c15:dlblFieldTable/>
                  <c15:showDataLabelsRange val="0"/>
                </c:ext>
                <c:ext xmlns:c16="http://schemas.microsoft.com/office/drawing/2014/chart" uri="{C3380CC4-5D6E-409C-BE32-E72D297353CC}">
                  <c16:uniqueId val="{00000004-74CD-4A6E-AC57-5AEC6A86AB2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j-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Pre-Conversion</c:v>
                </c:pt>
              </c:strCache>
            </c:strRef>
          </c:cat>
          <c:val>
            <c:numRef>
              <c:f>Sheet1!$D$2</c:f>
              <c:numCache>
                <c:formatCode>General</c:formatCode>
                <c:ptCount val="1"/>
                <c:pt idx="0">
                  <c:v>282</c:v>
                </c:pt>
              </c:numCache>
            </c:numRef>
          </c:val>
          <c:extLst>
            <c:ext xmlns:c16="http://schemas.microsoft.com/office/drawing/2014/chart" uri="{C3380CC4-5D6E-409C-BE32-E72D297353CC}">
              <c16:uniqueId val="{00000005-74CD-4A6E-AC57-5AEC6A86AB2B}"/>
            </c:ext>
          </c:extLst>
        </c:ser>
        <c:dLbls>
          <c:dLblPos val="ctr"/>
          <c:showLegendKey val="0"/>
          <c:showVal val="1"/>
          <c:showCatName val="0"/>
          <c:showSerName val="0"/>
          <c:showPercent val="0"/>
          <c:showBubbleSize val="0"/>
        </c:dLbls>
        <c:gapWidth val="79"/>
        <c:overlap val="21"/>
        <c:axId val="647732448"/>
        <c:axId val="647731136"/>
      </c:barChart>
      <c:catAx>
        <c:axId val="64773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47731136"/>
        <c:crosses val="autoZero"/>
        <c:auto val="1"/>
        <c:lblAlgn val="ctr"/>
        <c:lblOffset val="100"/>
        <c:noMultiLvlLbl val="0"/>
      </c:catAx>
      <c:valAx>
        <c:axId val="6477311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773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Tenant Rents</c:v>
                </c:pt>
              </c:strCache>
            </c:strRef>
          </c:tx>
          <c:spPr>
            <a:solidFill>
              <a:schemeClr val="accent1"/>
            </a:solidFill>
            <a:ln>
              <a:noFill/>
            </a:ln>
            <a:effectLst/>
          </c:spPr>
          <c:invertIfNegative val="0"/>
          <c:dLbls>
            <c:dLbl>
              <c:idx val="0"/>
              <c:tx>
                <c:rich>
                  <a:bodyPr/>
                  <a:lstStyle/>
                  <a:p>
                    <a:fld id="{E25CB83D-0221-4139-8461-32A9D938E1A8}" type="SERIESNAME">
                      <a:rPr lang="en-US" b="1" smtClean="0"/>
                      <a:pPr/>
                      <a:t>[SERIES NAME]</a:t>
                    </a:fld>
                    <a:endParaRPr lang="en-US" b="1"/>
                  </a:p>
                  <a:p>
                    <a:r>
                      <a:rPr lang="en-US" baseline="0"/>
                      <a:t>$</a:t>
                    </a:r>
                    <a:fld id="{2261BA8C-E7D4-49E8-957A-9C7E924DE6F1}" type="VALUE">
                      <a:rPr lang="en-US" baseline="0" smtClean="0"/>
                      <a:pPr/>
                      <a:t>[VALUE]</a:t>
                    </a:fld>
                    <a:endParaRPr lang="en-US" baseline="0"/>
                  </a:p>
                </c:rich>
              </c:tx>
              <c:showLegendKey val="0"/>
              <c:showVal val="1"/>
              <c:showCatName val="0"/>
              <c:showSerName val="1"/>
              <c:showPercent val="0"/>
              <c:showBubbleSize val="0"/>
              <c:extLst>
                <c:ext xmlns:c15="http://schemas.microsoft.com/office/drawing/2012/chart" uri="{CE6537A1-D6FC-4f65-9D91-7224C49458BB}">
                  <c15:layout>
                    <c:manualLayout>
                      <c:w val="0.36436891269373012"/>
                      <c:h val="0.24336143211296993"/>
                    </c:manualLayout>
                  </c15:layout>
                  <c15:dlblFieldTable/>
                  <c15:showDataLabelsRange val="0"/>
                </c:ext>
                <c:ext xmlns:c16="http://schemas.microsoft.com/office/drawing/2014/chart" uri="{C3380CC4-5D6E-409C-BE32-E72D297353CC}">
                  <c16:uniqueId val="{00000000-5E84-490F-BAD7-57A86819A87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Post-Conversion</c:v>
                </c:pt>
              </c:strCache>
            </c:strRef>
          </c:cat>
          <c:val>
            <c:numRef>
              <c:f>Sheet1!$B$2</c:f>
              <c:numCache>
                <c:formatCode>General</c:formatCode>
                <c:ptCount val="1"/>
                <c:pt idx="0">
                  <c:v>236</c:v>
                </c:pt>
              </c:numCache>
            </c:numRef>
          </c:val>
          <c:extLst>
            <c:ext xmlns:c16="http://schemas.microsoft.com/office/drawing/2014/chart" uri="{C3380CC4-5D6E-409C-BE32-E72D297353CC}">
              <c16:uniqueId val="{00000001-5E84-490F-BAD7-57A86819A87B}"/>
            </c:ext>
          </c:extLst>
        </c:ser>
        <c:ser>
          <c:idx val="1"/>
          <c:order val="1"/>
          <c:tx>
            <c:strRef>
              <c:f>Sheet1!$C$1</c:f>
              <c:strCache>
                <c:ptCount val="1"/>
                <c:pt idx="0">
                  <c:v>Housing Assistance Payments (HAP)</c:v>
                </c:pt>
              </c:strCache>
            </c:strRef>
          </c:tx>
          <c:spPr>
            <a:solidFill>
              <a:schemeClr val="accent4"/>
            </a:solidFill>
            <a:ln>
              <a:noFill/>
            </a:ln>
            <a:effectLst/>
          </c:spPr>
          <c:invertIfNegative val="0"/>
          <c:dLbls>
            <c:dLbl>
              <c:idx val="0"/>
              <c:tx>
                <c:rich>
                  <a:bodyPr/>
                  <a:lstStyle/>
                  <a:p>
                    <a:fld id="{F43088EB-3800-43E8-8616-B49F78382996}" type="SERIESNAME">
                      <a:rPr lang="en-US" b="1" smtClean="0"/>
                      <a:pPr/>
                      <a:t>[SERIES NAME]</a:t>
                    </a:fld>
                    <a:endParaRPr lang="en-US" b="1" baseline="0"/>
                  </a:p>
                  <a:p>
                    <a:r>
                      <a:rPr lang="en-US" b="0" baseline="0"/>
                      <a:t>$</a:t>
                    </a:r>
                    <a:fld id="{4AA183AF-0502-487F-900B-6BD032A1BB21}" type="VALUE">
                      <a:rPr lang="en-US" b="0" baseline="0" smtClean="0"/>
                      <a:pPr/>
                      <a:t>[VALUE]</a:t>
                    </a:fld>
                    <a:endParaRPr lang="en-US" b="0" baseline="0"/>
                  </a:p>
                </c:rich>
              </c:tx>
              <c:showLegendKey val="0"/>
              <c:showVal val="1"/>
              <c:showCatName val="0"/>
              <c:showSerName val="1"/>
              <c:showPercent val="0"/>
              <c:showBubbleSize val="0"/>
              <c:extLst>
                <c:ext xmlns:c15="http://schemas.microsoft.com/office/drawing/2012/chart" uri="{CE6537A1-D6FC-4f65-9D91-7224C49458BB}">
                  <c15:layout>
                    <c:manualLayout>
                      <c:w val="0.34955878823121395"/>
                      <c:h val="0.48064794080824225"/>
                    </c:manualLayout>
                  </c15:layout>
                  <c15:dlblFieldTable/>
                  <c15:showDataLabelsRange val="0"/>
                </c:ext>
                <c:ext xmlns:c16="http://schemas.microsoft.com/office/drawing/2014/chart" uri="{C3380CC4-5D6E-409C-BE32-E72D297353CC}">
                  <c16:uniqueId val="{00000002-5E84-490F-BAD7-57A86819A87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Post-Conversion</c:v>
                </c:pt>
              </c:strCache>
            </c:strRef>
          </c:cat>
          <c:val>
            <c:numRef>
              <c:f>Sheet1!$C$2</c:f>
              <c:numCache>
                <c:formatCode>General</c:formatCode>
                <c:ptCount val="1"/>
                <c:pt idx="0">
                  <c:v>483</c:v>
                </c:pt>
              </c:numCache>
            </c:numRef>
          </c:val>
          <c:extLst>
            <c:ext xmlns:c16="http://schemas.microsoft.com/office/drawing/2014/chart" uri="{C3380CC4-5D6E-409C-BE32-E72D297353CC}">
              <c16:uniqueId val="{00000003-5E84-490F-BAD7-57A86819A87B}"/>
            </c:ext>
          </c:extLst>
        </c:ser>
        <c:ser>
          <c:idx val="2"/>
          <c:order val="2"/>
          <c:tx>
            <c:strRef>
              <c:f>Sheet1!$D$1</c:f>
              <c:strCache>
                <c:ptCount val="1"/>
                <c:pt idx="0">
                  <c:v>Column1</c:v>
                </c:pt>
              </c:strCache>
            </c:strRef>
          </c:tx>
          <c:spPr>
            <a:solidFill>
              <a:schemeClr val="accent3"/>
            </a:solidFill>
            <a:ln>
              <a:noFill/>
            </a:ln>
            <a:effectLst/>
          </c:spPr>
          <c:invertIfNegative val="0"/>
          <c:cat>
            <c:strRef>
              <c:f>Sheet1!$A$2</c:f>
              <c:strCache>
                <c:ptCount val="1"/>
                <c:pt idx="0">
                  <c:v>Post-Conversion</c:v>
                </c:pt>
              </c:strCache>
            </c:strRef>
          </c:cat>
          <c:val>
            <c:numRef>
              <c:f>Sheet1!$D$2</c:f>
              <c:numCache>
                <c:formatCode>General</c:formatCode>
                <c:ptCount val="1"/>
              </c:numCache>
            </c:numRef>
          </c:val>
          <c:extLst>
            <c:ext xmlns:c16="http://schemas.microsoft.com/office/drawing/2014/chart" uri="{C3380CC4-5D6E-409C-BE32-E72D297353CC}">
              <c16:uniqueId val="{00000004-5E84-490F-BAD7-57A86819A87B}"/>
            </c:ext>
          </c:extLst>
        </c:ser>
        <c:dLbls>
          <c:showLegendKey val="0"/>
          <c:showVal val="0"/>
          <c:showCatName val="0"/>
          <c:showSerName val="0"/>
          <c:showPercent val="0"/>
          <c:showBubbleSize val="0"/>
        </c:dLbls>
        <c:gapWidth val="75"/>
        <c:overlap val="100"/>
        <c:axId val="495176992"/>
        <c:axId val="495177320"/>
      </c:barChart>
      <c:catAx>
        <c:axId val="49517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5177320"/>
        <c:crosses val="autoZero"/>
        <c:auto val="1"/>
        <c:lblAlgn val="ctr"/>
        <c:lblOffset val="100"/>
        <c:noMultiLvlLbl val="0"/>
      </c:catAx>
      <c:valAx>
        <c:axId val="4951773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517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solidFill>
                  <a:schemeClr val="tx1"/>
                </a:solidFill>
              </a:rPr>
              <a:t>Annual Project Revenue Before</a:t>
            </a:r>
            <a:r>
              <a:rPr lang="en-US" sz="2800" b="1" baseline="0">
                <a:solidFill>
                  <a:schemeClr val="tx1"/>
                </a:solidFill>
              </a:rPr>
              <a:t> and After Conversion (RAD)</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1"/>
          <c:order val="1"/>
          <c:tx>
            <c:strRef>
              <c:f>'PH Grant Funding History'!$D$10</c:f>
              <c:strCache>
                <c:ptCount val="1"/>
                <c:pt idx="0">
                  <c:v>Operating Fund</c:v>
                </c:pt>
              </c:strCache>
            </c:strRef>
          </c:tx>
          <c:spPr>
            <a:solidFill>
              <a:schemeClr val="accent2"/>
            </a:solidFill>
            <a:ln>
              <a:solidFill>
                <a:sysClr val="windowText" lastClr="000000"/>
              </a:solidFill>
            </a:ln>
            <a:effectLst/>
          </c:spPr>
          <c:invertIfNegative val="0"/>
          <c:cat>
            <c:numRef>
              <c:f>'PH Grant Funding History'!$C$11:$C$35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extLst/>
            </c:numRef>
          </c:cat>
          <c:val>
            <c:numRef>
              <c:f>'PH Grant Funding History'!$D$11:$D$29</c:f>
              <c:numCache>
                <c:formatCode>_("$"* #,##0_);_("$"* \(#,##0\);_("$"* "-"??_);_(@_)</c:formatCode>
                <c:ptCount val="8"/>
                <c:pt idx="0">
                  <c:v>20562</c:v>
                </c:pt>
                <c:pt idx="1">
                  <c:v>0</c:v>
                </c:pt>
                <c:pt idx="2">
                  <c:v>21294</c:v>
                </c:pt>
                <c:pt idx="3">
                  <c:v>26898</c:v>
                </c:pt>
                <c:pt idx="4">
                  <c:v>27678</c:v>
                </c:pt>
                <c:pt idx="5">
                  <c:v>24195</c:v>
                </c:pt>
                <c:pt idx="6">
                  <c:v>18178</c:v>
                </c:pt>
                <c:pt idx="7">
                  <c:v>20492.640960000001</c:v>
                </c:pt>
              </c:numCache>
              <c:extLst/>
            </c:numRef>
          </c:val>
          <c:extLst>
            <c:ext xmlns:c16="http://schemas.microsoft.com/office/drawing/2014/chart" uri="{C3380CC4-5D6E-409C-BE32-E72D297353CC}">
              <c16:uniqueId val="{00000000-294C-4DA7-852D-24E17541F7A8}"/>
            </c:ext>
          </c:extLst>
        </c:ser>
        <c:ser>
          <c:idx val="2"/>
          <c:order val="2"/>
          <c:tx>
            <c:strRef>
              <c:f>'PH Grant Funding History'!$E$10</c:f>
              <c:strCache>
                <c:ptCount val="1"/>
                <c:pt idx="0">
                  <c:v>Capital Fund</c:v>
                </c:pt>
              </c:strCache>
            </c:strRef>
          </c:tx>
          <c:spPr>
            <a:solidFill>
              <a:schemeClr val="accent1"/>
            </a:solidFill>
            <a:ln>
              <a:solidFill>
                <a:sysClr val="windowText" lastClr="000000"/>
              </a:solidFill>
            </a:ln>
            <a:effectLst/>
          </c:spPr>
          <c:invertIfNegative val="0"/>
          <c:cat>
            <c:numRef>
              <c:f>'PH Grant Funding History'!$C$11:$C$35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extLst/>
            </c:numRef>
          </c:cat>
          <c:val>
            <c:numRef>
              <c:f>'PH Grant Funding History'!$E$11:$E$29</c:f>
              <c:numCache>
                <c:formatCode>_("$"* #,##0_);_("$"* \(#,##0\);_("$"* "-"??_);_(@_)</c:formatCode>
                <c:ptCount val="8"/>
                <c:pt idx="0">
                  <c:v>18836</c:v>
                </c:pt>
                <c:pt idx="1">
                  <c:v>17352</c:v>
                </c:pt>
                <c:pt idx="2">
                  <c:v>16734</c:v>
                </c:pt>
                <c:pt idx="3">
                  <c:v>17421</c:v>
                </c:pt>
                <c:pt idx="4">
                  <c:v>17584</c:v>
                </c:pt>
                <c:pt idx="5">
                  <c:v>18635</c:v>
                </c:pt>
                <c:pt idx="6">
                  <c:v>19806</c:v>
                </c:pt>
                <c:pt idx="7">
                  <c:v>30861</c:v>
                </c:pt>
              </c:numCache>
              <c:extLst/>
            </c:numRef>
          </c:val>
          <c:extLst>
            <c:ext xmlns:c16="http://schemas.microsoft.com/office/drawing/2014/chart" uri="{C3380CC4-5D6E-409C-BE32-E72D297353CC}">
              <c16:uniqueId val="{00000001-294C-4DA7-852D-24E17541F7A8}"/>
            </c:ext>
          </c:extLst>
        </c:ser>
        <c:ser>
          <c:idx val="3"/>
          <c:order val="3"/>
          <c:tx>
            <c:strRef>
              <c:f>'PH Grant Funding History'!$F$10</c:f>
              <c:strCache>
                <c:ptCount val="1"/>
                <c:pt idx="0">
                  <c:v>Tenant Rents</c:v>
                </c:pt>
              </c:strCache>
            </c:strRef>
          </c:tx>
          <c:spPr>
            <a:solidFill>
              <a:schemeClr val="accent4"/>
            </a:solidFill>
            <a:ln>
              <a:solidFill>
                <a:sysClr val="windowText" lastClr="000000"/>
              </a:solidFill>
            </a:ln>
            <a:effectLst/>
          </c:spPr>
          <c:invertIfNegative val="0"/>
          <c:cat>
            <c:numRef>
              <c:f>'PH Grant Funding History'!$C$11:$C$35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extLst/>
            </c:numRef>
          </c:cat>
          <c:val>
            <c:numRef>
              <c:f>'PH Grant Funding History'!$F$11:$F$29</c:f>
              <c:numCache>
                <c:formatCode>_("$"* #,##0_);_("$"* \(#,##0\);_("$"* "-"??_);_(@_)</c:formatCode>
                <c:ptCount val="8"/>
                <c:pt idx="0">
                  <c:v>55802</c:v>
                </c:pt>
                <c:pt idx="1">
                  <c:v>53191</c:v>
                </c:pt>
                <c:pt idx="2">
                  <c:v>54348</c:v>
                </c:pt>
                <c:pt idx="3">
                  <c:v>58989</c:v>
                </c:pt>
                <c:pt idx="4">
                  <c:v>63652</c:v>
                </c:pt>
                <c:pt idx="5">
                  <c:v>64999</c:v>
                </c:pt>
                <c:pt idx="6">
                  <c:v>66918</c:v>
                </c:pt>
                <c:pt idx="7">
                  <c:v>70152</c:v>
                </c:pt>
              </c:numCache>
              <c:extLst/>
            </c:numRef>
          </c:val>
          <c:extLst>
            <c:ext xmlns:c16="http://schemas.microsoft.com/office/drawing/2014/chart" uri="{C3380CC4-5D6E-409C-BE32-E72D297353CC}">
              <c16:uniqueId val="{00000002-294C-4DA7-852D-24E17541F7A8}"/>
            </c:ext>
          </c:extLst>
        </c:ser>
        <c:ser>
          <c:idx val="4"/>
          <c:order val="4"/>
          <c:tx>
            <c:strRef>
              <c:f>'PH Grant Funding History'!$G$10</c:f>
              <c:strCache>
                <c:ptCount val="1"/>
                <c:pt idx="0">
                  <c:v>Estimated RAD Rents</c:v>
                </c:pt>
              </c:strCache>
            </c:strRef>
          </c:tx>
          <c:spPr>
            <a:solidFill>
              <a:schemeClr val="accent6"/>
            </a:solidFill>
            <a:ln>
              <a:solidFill>
                <a:schemeClr val="tx1"/>
              </a:solidFill>
            </a:ln>
            <a:effectLst/>
          </c:spPr>
          <c:invertIfNegative val="0"/>
          <c:cat>
            <c:numRef>
              <c:f>'PH Grant Funding History'!$C$11:$C$35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extLst/>
            </c:numRef>
          </c:cat>
          <c:val>
            <c:numRef>
              <c:f>'PH Grant Funding History'!$G$11:$G$35</c:f>
              <c:numCache>
                <c:formatCode>General</c:formatCode>
                <c:ptCount val="14"/>
                <c:pt idx="8" formatCode="_(&quot;$&quot;* #,##0_);_(&quot;$&quot;* \(#,##0\);_(&quot;$&quot;* &quot;-&quot;??_);_(@_)">
                  <c:v>124664.78762496005</c:v>
                </c:pt>
                <c:pt idx="9" formatCode="_(&quot;$&quot;* #,##0_);_(&quot;$&quot;* \(#,##0\);_(&quot;$&quot;* &quot;-&quot;??_);_(@_)">
                  <c:v>127906.07210320902</c:v>
                </c:pt>
                <c:pt idx="10" formatCode="_(&quot;$&quot;* #,##0_);_(&quot;$&quot;* \(#,##0\);_(&quot;$&quot;* &quot;-&quot;??_);_(@_)">
                  <c:v>131231.62997789247</c:v>
                </c:pt>
                <c:pt idx="11" formatCode="_(&quot;$&quot;* #,##0_);_(&quot;$&quot;* \(#,##0\);_(&quot;$&quot;* &quot;-&quot;??_);_(@_)">
                  <c:v>134643.65235731768</c:v>
                </c:pt>
                <c:pt idx="12" formatCode="_(&quot;$&quot;* #,##0_);_(&quot;$&quot;* \(#,##0\);_(&quot;$&quot;* &quot;-&quot;??_);_(@_)">
                  <c:v>138144.38731860794</c:v>
                </c:pt>
                <c:pt idx="13" formatCode="_(&quot;$&quot;* #,##0_);_(&quot;$&quot;* \(#,##0\);_(&quot;$&quot;* &quot;-&quot;??_);_(@_)">
                  <c:v>141736.14138889176</c:v>
                </c:pt>
              </c:numCache>
              <c:extLst/>
            </c:numRef>
          </c:val>
          <c:extLst>
            <c:ext xmlns:c16="http://schemas.microsoft.com/office/drawing/2014/chart" uri="{C3380CC4-5D6E-409C-BE32-E72D297353CC}">
              <c16:uniqueId val="{00000003-294C-4DA7-852D-24E17541F7A8}"/>
            </c:ext>
          </c:extLst>
        </c:ser>
        <c:dLbls>
          <c:showLegendKey val="0"/>
          <c:showVal val="0"/>
          <c:showCatName val="0"/>
          <c:showSerName val="0"/>
          <c:showPercent val="0"/>
          <c:showBubbleSize val="0"/>
        </c:dLbls>
        <c:gapWidth val="150"/>
        <c:overlap val="100"/>
        <c:axId val="1330252792"/>
        <c:axId val="1330253120"/>
        <c:extLst>
          <c:ext xmlns:c15="http://schemas.microsoft.com/office/drawing/2012/chart" uri="{02D57815-91ED-43cb-92C2-25804820EDAC}">
            <c15:filteredBarSeries>
              <c15:ser>
                <c:idx val="0"/>
                <c:order val="0"/>
                <c:tx>
                  <c:strRef>
                    <c:extLst>
                      <c:ext uri="{02D57815-91ED-43cb-92C2-25804820EDAC}">
                        <c15:formulaRef>
                          <c15:sqref>'PH Grant Funding History'!$C$10</c15:sqref>
                        </c15:formulaRef>
                      </c:ext>
                    </c:extLst>
                    <c:strCache>
                      <c:ptCount val="1"/>
                      <c:pt idx="0">
                        <c:v>Grant Year</c:v>
                      </c:pt>
                    </c:strCache>
                  </c:strRef>
                </c:tx>
                <c:spPr>
                  <a:solidFill>
                    <a:schemeClr val="accent1"/>
                  </a:solidFill>
                  <a:ln>
                    <a:noFill/>
                  </a:ln>
                  <a:effectLst/>
                </c:spPr>
                <c:invertIfNegative val="0"/>
                <c:cat>
                  <c:numRef>
                    <c:extLst>
                      <c:ext uri="{02D57815-91ED-43cb-92C2-25804820EDAC}">
                        <c15:formulaRef>
                          <c15:sqref>'PH Grant Funding History'!$C$11:$C$35</c15:sqref>
                        </c15:formulaRef>
                      </c:ext>
                    </c:extLst>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extLst>
                      <c:ext uri="{02D57815-91ED-43cb-92C2-25804820EDAC}">
                        <c15:formulaRef>
                          <c15:sqref>'PH Grant Funding History'!$C$11:$C$29</c15:sqref>
                        </c15:formulaRef>
                      </c:ext>
                    </c:extLst>
                    <c:numCache>
                      <c:formatCode>General</c:formatCode>
                      <c:ptCount val="8"/>
                      <c:pt idx="0">
                        <c:v>2011</c:v>
                      </c:pt>
                      <c:pt idx="1">
                        <c:v>2012</c:v>
                      </c:pt>
                      <c:pt idx="2">
                        <c:v>2013</c:v>
                      </c:pt>
                      <c:pt idx="3">
                        <c:v>2014</c:v>
                      </c:pt>
                      <c:pt idx="4">
                        <c:v>2015</c:v>
                      </c:pt>
                      <c:pt idx="5">
                        <c:v>2016</c:v>
                      </c:pt>
                      <c:pt idx="6">
                        <c:v>2017</c:v>
                      </c:pt>
                      <c:pt idx="7">
                        <c:v>2018</c:v>
                      </c:pt>
                    </c:numCache>
                  </c:numRef>
                </c:val>
                <c:extLst>
                  <c:ext xmlns:c16="http://schemas.microsoft.com/office/drawing/2014/chart" uri="{C3380CC4-5D6E-409C-BE32-E72D297353CC}">
                    <c16:uniqueId val="{00000004-294C-4DA7-852D-24E17541F7A8}"/>
                  </c:ext>
                </c:extLst>
              </c15:ser>
            </c15:filteredBarSeries>
          </c:ext>
        </c:extLst>
      </c:barChart>
      <c:catAx>
        <c:axId val="1330252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330253120"/>
        <c:crosses val="autoZero"/>
        <c:auto val="1"/>
        <c:lblAlgn val="ctr"/>
        <c:lblOffset val="100"/>
        <c:noMultiLvlLbl val="0"/>
      </c:catAx>
      <c:valAx>
        <c:axId val="13302531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330252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ysClr val="windowText" lastClr="00000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49BEB6-5F62-4D59-B1DC-0039772263A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F523AC6-6374-422E-AE35-D0C9E778989C}">
      <dgm:prSet/>
      <dgm:spPr/>
      <dgm:t>
        <a:bodyPr/>
        <a:lstStyle/>
        <a:p>
          <a:r>
            <a:rPr lang="en-US"/>
            <a:t>Address backlog of capital needs to create better living conditions for residents</a:t>
          </a:r>
        </a:p>
      </dgm:t>
    </dgm:pt>
    <dgm:pt modelId="{DE5DC94E-FE46-448B-BB1C-B2ABF9F00C60}" type="parTrans" cxnId="{9D889528-89FD-48EB-9EB7-15B7EF65B7D1}">
      <dgm:prSet/>
      <dgm:spPr/>
      <dgm:t>
        <a:bodyPr/>
        <a:lstStyle/>
        <a:p>
          <a:endParaRPr lang="en-US"/>
        </a:p>
      </dgm:t>
    </dgm:pt>
    <dgm:pt modelId="{22BAE3C0-1B12-49E6-B746-A375FB714C25}" type="sibTrans" cxnId="{9D889528-89FD-48EB-9EB7-15B7EF65B7D1}">
      <dgm:prSet/>
      <dgm:spPr/>
      <dgm:t>
        <a:bodyPr/>
        <a:lstStyle/>
        <a:p>
          <a:endParaRPr lang="en-US"/>
        </a:p>
      </dgm:t>
    </dgm:pt>
    <dgm:pt modelId="{78A4678A-1022-4040-BB43-3D0B1C500A6C}">
      <dgm:prSet/>
      <dgm:spPr/>
      <dgm:t>
        <a:bodyPr/>
        <a:lstStyle/>
        <a:p>
          <a:r>
            <a:rPr lang="en-US"/>
            <a:t>Access debt and equity to finance improvements</a:t>
          </a:r>
        </a:p>
      </dgm:t>
    </dgm:pt>
    <dgm:pt modelId="{CEA7E7DD-7CAF-4757-B38B-7AB2A52E850A}" type="parTrans" cxnId="{C8819F14-BF86-4307-9F76-6ACF0D09E0EF}">
      <dgm:prSet/>
      <dgm:spPr/>
      <dgm:t>
        <a:bodyPr/>
        <a:lstStyle/>
        <a:p>
          <a:endParaRPr lang="en-US"/>
        </a:p>
      </dgm:t>
    </dgm:pt>
    <dgm:pt modelId="{B2CDCCE5-C4F7-4F27-B33A-6C5E2AE1242A}" type="sibTrans" cxnId="{C8819F14-BF86-4307-9F76-6ACF0D09E0EF}">
      <dgm:prSet/>
      <dgm:spPr/>
      <dgm:t>
        <a:bodyPr/>
        <a:lstStyle/>
        <a:p>
          <a:endParaRPr lang="en-US"/>
        </a:p>
      </dgm:t>
    </dgm:pt>
    <dgm:pt modelId="{A58B9A04-3316-4B0A-810A-5BA229C7092C}">
      <dgm:prSet/>
      <dgm:spPr/>
      <dgm:t>
        <a:bodyPr/>
        <a:lstStyle/>
        <a:p>
          <a:r>
            <a:rPr lang="en-US"/>
            <a:t>Preserve affordable housing for the long term</a:t>
          </a:r>
        </a:p>
      </dgm:t>
    </dgm:pt>
    <dgm:pt modelId="{7C23C8A5-D3C8-4605-9B72-A0971A167EC6}" type="parTrans" cxnId="{014A24FE-645B-4324-A2AE-777820BF4F94}">
      <dgm:prSet/>
      <dgm:spPr/>
      <dgm:t>
        <a:bodyPr/>
        <a:lstStyle/>
        <a:p>
          <a:endParaRPr lang="en-US"/>
        </a:p>
      </dgm:t>
    </dgm:pt>
    <dgm:pt modelId="{3EAA12EC-74C9-4AF2-8486-90C2A6E8B932}" type="sibTrans" cxnId="{014A24FE-645B-4324-A2AE-777820BF4F94}">
      <dgm:prSet/>
      <dgm:spPr/>
      <dgm:t>
        <a:bodyPr/>
        <a:lstStyle/>
        <a:p>
          <a:endParaRPr lang="en-US"/>
        </a:p>
      </dgm:t>
    </dgm:pt>
    <dgm:pt modelId="{6C8B7B59-CDE4-4806-96B8-9D723E686EB2}">
      <dgm:prSet/>
      <dgm:spPr/>
      <dgm:t>
        <a:bodyPr/>
        <a:lstStyle/>
        <a:p>
          <a:r>
            <a:rPr lang="en-US"/>
            <a:t>Simplify program administration</a:t>
          </a:r>
        </a:p>
      </dgm:t>
    </dgm:pt>
    <dgm:pt modelId="{EA8B59F9-1D5B-43A6-8897-C8D5E60D902B}" type="parTrans" cxnId="{46086BEB-9758-4A59-9233-4A7B79AFADFB}">
      <dgm:prSet/>
      <dgm:spPr/>
      <dgm:t>
        <a:bodyPr/>
        <a:lstStyle/>
        <a:p>
          <a:endParaRPr lang="en-US"/>
        </a:p>
      </dgm:t>
    </dgm:pt>
    <dgm:pt modelId="{73CE2319-6AA7-46C3-AF30-15822897BBB7}" type="sibTrans" cxnId="{46086BEB-9758-4A59-9233-4A7B79AFADFB}">
      <dgm:prSet/>
      <dgm:spPr/>
      <dgm:t>
        <a:bodyPr/>
        <a:lstStyle/>
        <a:p>
          <a:endParaRPr lang="en-US"/>
        </a:p>
      </dgm:t>
    </dgm:pt>
    <dgm:pt modelId="{21D98A78-FE2C-47A4-96FB-5ADE29E6E94E}">
      <dgm:prSet/>
      <dgm:spPr/>
      <dgm:t>
        <a:bodyPr/>
        <a:lstStyle/>
        <a:p>
          <a:r>
            <a:rPr lang="en-US"/>
            <a:t>Protect resident rights</a:t>
          </a:r>
        </a:p>
      </dgm:t>
    </dgm:pt>
    <dgm:pt modelId="{CCFD99A8-D872-4A80-90A8-A8A7EC00E879}" type="parTrans" cxnId="{AB6EC787-2835-428C-BBE3-DBA7E98B8987}">
      <dgm:prSet/>
      <dgm:spPr/>
      <dgm:t>
        <a:bodyPr/>
        <a:lstStyle/>
        <a:p>
          <a:endParaRPr lang="en-US"/>
        </a:p>
      </dgm:t>
    </dgm:pt>
    <dgm:pt modelId="{AA121442-25F3-45E3-BFF6-BF58643160C1}" type="sibTrans" cxnId="{AB6EC787-2835-428C-BBE3-DBA7E98B8987}">
      <dgm:prSet/>
      <dgm:spPr/>
      <dgm:t>
        <a:bodyPr/>
        <a:lstStyle/>
        <a:p>
          <a:endParaRPr lang="en-US"/>
        </a:p>
      </dgm:t>
    </dgm:pt>
    <dgm:pt modelId="{D84789E5-6A14-4335-8A6C-E4D93F53A7DD}" type="pres">
      <dgm:prSet presAssocID="{AE49BEB6-5F62-4D59-B1DC-0039772263A5}" presName="root" presStyleCnt="0">
        <dgm:presLayoutVars>
          <dgm:dir/>
          <dgm:resizeHandles val="exact"/>
        </dgm:presLayoutVars>
      </dgm:prSet>
      <dgm:spPr/>
    </dgm:pt>
    <dgm:pt modelId="{AED75E45-428F-402C-A4AD-D666D2FAB0F9}" type="pres">
      <dgm:prSet presAssocID="{4F523AC6-6374-422E-AE35-D0C9E778989C}" presName="compNode" presStyleCnt="0"/>
      <dgm:spPr/>
    </dgm:pt>
    <dgm:pt modelId="{2F20F3C6-0A44-4CEC-B417-1A6178D82041}" type="pres">
      <dgm:prSet presAssocID="{4F523AC6-6374-422E-AE35-D0C9E778989C}" presName="bgRect" presStyleLbl="bgShp" presStyleIdx="0" presStyleCnt="5"/>
      <dgm:spPr/>
    </dgm:pt>
    <dgm:pt modelId="{C9B10832-A863-4971-8438-B29EF90C6F67}" type="pres">
      <dgm:prSet presAssocID="{4F523AC6-6374-422E-AE35-D0C9E778989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CAF74E58-348B-438C-A0B1-7C9001AE11D6}" type="pres">
      <dgm:prSet presAssocID="{4F523AC6-6374-422E-AE35-D0C9E778989C}" presName="spaceRect" presStyleCnt="0"/>
      <dgm:spPr/>
    </dgm:pt>
    <dgm:pt modelId="{0BC52627-9D82-4F34-ABEF-8572E8DDD0A1}" type="pres">
      <dgm:prSet presAssocID="{4F523AC6-6374-422E-AE35-D0C9E778989C}" presName="parTx" presStyleLbl="revTx" presStyleIdx="0" presStyleCnt="5">
        <dgm:presLayoutVars>
          <dgm:chMax val="0"/>
          <dgm:chPref val="0"/>
        </dgm:presLayoutVars>
      </dgm:prSet>
      <dgm:spPr/>
    </dgm:pt>
    <dgm:pt modelId="{79B79E3F-C726-41C8-B77F-EADD53C70FEE}" type="pres">
      <dgm:prSet presAssocID="{22BAE3C0-1B12-49E6-B746-A375FB714C25}" presName="sibTrans" presStyleCnt="0"/>
      <dgm:spPr/>
    </dgm:pt>
    <dgm:pt modelId="{4C9CB64A-1E22-4D63-BB4F-7FD27DCFF63F}" type="pres">
      <dgm:prSet presAssocID="{78A4678A-1022-4040-BB43-3D0B1C500A6C}" presName="compNode" presStyleCnt="0"/>
      <dgm:spPr/>
    </dgm:pt>
    <dgm:pt modelId="{4DDF2B54-A32A-4878-BFB1-07F2F2E8377F}" type="pres">
      <dgm:prSet presAssocID="{78A4678A-1022-4040-BB43-3D0B1C500A6C}" presName="bgRect" presStyleLbl="bgShp" presStyleIdx="1" presStyleCnt="5"/>
      <dgm:spPr/>
    </dgm:pt>
    <dgm:pt modelId="{9CA415E4-6F0D-4613-8DA3-8506BA86C355}" type="pres">
      <dgm:prSet presAssocID="{78A4678A-1022-4040-BB43-3D0B1C500A6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85833332-99A7-4761-A675-CA84A40AFA2B}" type="pres">
      <dgm:prSet presAssocID="{78A4678A-1022-4040-BB43-3D0B1C500A6C}" presName="spaceRect" presStyleCnt="0"/>
      <dgm:spPr/>
    </dgm:pt>
    <dgm:pt modelId="{695D9C8D-8981-41B2-8158-C82C1F768793}" type="pres">
      <dgm:prSet presAssocID="{78A4678A-1022-4040-BB43-3D0B1C500A6C}" presName="parTx" presStyleLbl="revTx" presStyleIdx="1" presStyleCnt="5">
        <dgm:presLayoutVars>
          <dgm:chMax val="0"/>
          <dgm:chPref val="0"/>
        </dgm:presLayoutVars>
      </dgm:prSet>
      <dgm:spPr/>
    </dgm:pt>
    <dgm:pt modelId="{128BCDE9-2D97-4017-AADB-7D0F5E186689}" type="pres">
      <dgm:prSet presAssocID="{B2CDCCE5-C4F7-4F27-B33A-6C5E2AE1242A}" presName="sibTrans" presStyleCnt="0"/>
      <dgm:spPr/>
    </dgm:pt>
    <dgm:pt modelId="{70A425FF-9109-4C69-9057-56B5A5F1CE02}" type="pres">
      <dgm:prSet presAssocID="{A58B9A04-3316-4B0A-810A-5BA229C7092C}" presName="compNode" presStyleCnt="0"/>
      <dgm:spPr/>
    </dgm:pt>
    <dgm:pt modelId="{B1CC62A1-C3A5-45F7-820F-69C656F1391D}" type="pres">
      <dgm:prSet presAssocID="{A58B9A04-3316-4B0A-810A-5BA229C7092C}" presName="bgRect" presStyleLbl="bgShp" presStyleIdx="2" presStyleCnt="5"/>
      <dgm:spPr/>
    </dgm:pt>
    <dgm:pt modelId="{3F59A203-7AC9-4437-AAB4-B8EE765DE8B2}" type="pres">
      <dgm:prSet presAssocID="{A58B9A04-3316-4B0A-810A-5BA229C7092C}"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75% with solid fill"/>
        </a:ext>
      </dgm:extLst>
    </dgm:pt>
    <dgm:pt modelId="{556735E1-2F8A-4CBF-85D3-3FF3B551A7E8}" type="pres">
      <dgm:prSet presAssocID="{A58B9A04-3316-4B0A-810A-5BA229C7092C}" presName="spaceRect" presStyleCnt="0"/>
      <dgm:spPr/>
    </dgm:pt>
    <dgm:pt modelId="{ABEC1E19-4FEB-4A31-8E81-189B4FA12C81}" type="pres">
      <dgm:prSet presAssocID="{A58B9A04-3316-4B0A-810A-5BA229C7092C}" presName="parTx" presStyleLbl="revTx" presStyleIdx="2" presStyleCnt="5">
        <dgm:presLayoutVars>
          <dgm:chMax val="0"/>
          <dgm:chPref val="0"/>
        </dgm:presLayoutVars>
      </dgm:prSet>
      <dgm:spPr/>
    </dgm:pt>
    <dgm:pt modelId="{F615B199-D9B8-4194-9945-914B71E88DFD}" type="pres">
      <dgm:prSet presAssocID="{3EAA12EC-74C9-4AF2-8486-90C2A6E8B932}" presName="sibTrans" presStyleCnt="0"/>
      <dgm:spPr/>
    </dgm:pt>
    <dgm:pt modelId="{288D5711-1C18-4CD4-A402-8F22650525D5}" type="pres">
      <dgm:prSet presAssocID="{6C8B7B59-CDE4-4806-96B8-9D723E686EB2}" presName="compNode" presStyleCnt="0"/>
      <dgm:spPr/>
    </dgm:pt>
    <dgm:pt modelId="{4AF4B8B6-4977-4C47-A437-2659BD21DB72}" type="pres">
      <dgm:prSet presAssocID="{6C8B7B59-CDE4-4806-96B8-9D723E686EB2}" presName="bgRect" presStyleLbl="bgShp" presStyleIdx="3" presStyleCnt="5"/>
      <dgm:spPr/>
    </dgm:pt>
    <dgm:pt modelId="{CDEB61D1-9C55-4995-A7F7-169D9A940969}" type="pres">
      <dgm:prSet presAssocID="{6C8B7B59-CDE4-4806-96B8-9D723E686EB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9B9AFB48-926D-43C4-8B84-3C46CA064394}" type="pres">
      <dgm:prSet presAssocID="{6C8B7B59-CDE4-4806-96B8-9D723E686EB2}" presName="spaceRect" presStyleCnt="0"/>
      <dgm:spPr/>
    </dgm:pt>
    <dgm:pt modelId="{B451AA6D-2F8F-417E-819D-978FE0BC2F96}" type="pres">
      <dgm:prSet presAssocID="{6C8B7B59-CDE4-4806-96B8-9D723E686EB2}" presName="parTx" presStyleLbl="revTx" presStyleIdx="3" presStyleCnt="5">
        <dgm:presLayoutVars>
          <dgm:chMax val="0"/>
          <dgm:chPref val="0"/>
        </dgm:presLayoutVars>
      </dgm:prSet>
      <dgm:spPr/>
    </dgm:pt>
    <dgm:pt modelId="{A3E33AAD-1E54-40E1-A0DA-EB8A737F4B40}" type="pres">
      <dgm:prSet presAssocID="{73CE2319-6AA7-46C3-AF30-15822897BBB7}" presName="sibTrans" presStyleCnt="0"/>
      <dgm:spPr/>
    </dgm:pt>
    <dgm:pt modelId="{B481B226-D1A8-4187-BEF3-0CE71AF7D815}" type="pres">
      <dgm:prSet presAssocID="{21D98A78-FE2C-47A4-96FB-5ADE29E6E94E}" presName="compNode" presStyleCnt="0"/>
      <dgm:spPr/>
    </dgm:pt>
    <dgm:pt modelId="{EA031E23-B511-4965-97B0-4C335E82BF53}" type="pres">
      <dgm:prSet presAssocID="{21D98A78-FE2C-47A4-96FB-5ADE29E6E94E}" presName="bgRect" presStyleLbl="bgShp" presStyleIdx="4" presStyleCnt="5"/>
      <dgm:spPr/>
    </dgm:pt>
    <dgm:pt modelId="{89D4D9FD-C5F4-49F4-89E2-53F253C9B368}" type="pres">
      <dgm:prSet presAssocID="{21D98A78-FE2C-47A4-96FB-5ADE29E6E94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ock"/>
        </a:ext>
      </dgm:extLst>
    </dgm:pt>
    <dgm:pt modelId="{4D230D17-A3B7-4B2D-854C-07E988FBD784}" type="pres">
      <dgm:prSet presAssocID="{21D98A78-FE2C-47A4-96FB-5ADE29E6E94E}" presName="spaceRect" presStyleCnt="0"/>
      <dgm:spPr/>
    </dgm:pt>
    <dgm:pt modelId="{03BFF414-3118-4D42-94F7-745B42FF3CE9}" type="pres">
      <dgm:prSet presAssocID="{21D98A78-FE2C-47A4-96FB-5ADE29E6E94E}" presName="parTx" presStyleLbl="revTx" presStyleIdx="4" presStyleCnt="5">
        <dgm:presLayoutVars>
          <dgm:chMax val="0"/>
          <dgm:chPref val="0"/>
        </dgm:presLayoutVars>
      </dgm:prSet>
      <dgm:spPr/>
    </dgm:pt>
  </dgm:ptLst>
  <dgm:cxnLst>
    <dgm:cxn modelId="{C8819F14-BF86-4307-9F76-6ACF0D09E0EF}" srcId="{AE49BEB6-5F62-4D59-B1DC-0039772263A5}" destId="{78A4678A-1022-4040-BB43-3D0B1C500A6C}" srcOrd="1" destOrd="0" parTransId="{CEA7E7DD-7CAF-4757-B38B-7AB2A52E850A}" sibTransId="{B2CDCCE5-C4F7-4F27-B33A-6C5E2AE1242A}"/>
    <dgm:cxn modelId="{9D889528-89FD-48EB-9EB7-15B7EF65B7D1}" srcId="{AE49BEB6-5F62-4D59-B1DC-0039772263A5}" destId="{4F523AC6-6374-422E-AE35-D0C9E778989C}" srcOrd="0" destOrd="0" parTransId="{DE5DC94E-FE46-448B-BB1C-B2ABF9F00C60}" sibTransId="{22BAE3C0-1B12-49E6-B746-A375FB714C25}"/>
    <dgm:cxn modelId="{684DEF38-76C9-4977-A2E1-963FC3D8B63F}" type="presOf" srcId="{21D98A78-FE2C-47A4-96FB-5ADE29E6E94E}" destId="{03BFF414-3118-4D42-94F7-745B42FF3CE9}" srcOrd="0" destOrd="0" presId="urn:microsoft.com/office/officeart/2018/2/layout/IconVerticalSolidList"/>
    <dgm:cxn modelId="{688A4F5B-E36F-4B92-8850-A4D15D4F88FD}" type="presOf" srcId="{AE49BEB6-5F62-4D59-B1DC-0039772263A5}" destId="{D84789E5-6A14-4335-8A6C-E4D93F53A7DD}" srcOrd="0" destOrd="0" presId="urn:microsoft.com/office/officeart/2018/2/layout/IconVerticalSolidList"/>
    <dgm:cxn modelId="{B94F7147-E380-439A-B79D-3F9F222BC90A}" type="presOf" srcId="{6C8B7B59-CDE4-4806-96B8-9D723E686EB2}" destId="{B451AA6D-2F8F-417E-819D-978FE0BC2F96}" srcOrd="0" destOrd="0" presId="urn:microsoft.com/office/officeart/2018/2/layout/IconVerticalSolidList"/>
    <dgm:cxn modelId="{B12ADB7C-2EBC-4E4B-878F-5D0094294B2C}" type="presOf" srcId="{A58B9A04-3316-4B0A-810A-5BA229C7092C}" destId="{ABEC1E19-4FEB-4A31-8E81-189B4FA12C81}" srcOrd="0" destOrd="0" presId="urn:microsoft.com/office/officeart/2018/2/layout/IconVerticalSolidList"/>
    <dgm:cxn modelId="{AB6EC787-2835-428C-BBE3-DBA7E98B8987}" srcId="{AE49BEB6-5F62-4D59-B1DC-0039772263A5}" destId="{21D98A78-FE2C-47A4-96FB-5ADE29E6E94E}" srcOrd="4" destOrd="0" parTransId="{CCFD99A8-D872-4A80-90A8-A8A7EC00E879}" sibTransId="{AA121442-25F3-45E3-BFF6-BF58643160C1}"/>
    <dgm:cxn modelId="{5607E5AC-86BE-420B-BB32-E0D747AE5F74}" type="presOf" srcId="{78A4678A-1022-4040-BB43-3D0B1C500A6C}" destId="{695D9C8D-8981-41B2-8158-C82C1F768793}" srcOrd="0" destOrd="0" presId="urn:microsoft.com/office/officeart/2018/2/layout/IconVerticalSolidList"/>
    <dgm:cxn modelId="{46086BEB-9758-4A59-9233-4A7B79AFADFB}" srcId="{AE49BEB6-5F62-4D59-B1DC-0039772263A5}" destId="{6C8B7B59-CDE4-4806-96B8-9D723E686EB2}" srcOrd="3" destOrd="0" parTransId="{EA8B59F9-1D5B-43A6-8897-C8D5E60D902B}" sibTransId="{73CE2319-6AA7-46C3-AF30-15822897BBB7}"/>
    <dgm:cxn modelId="{F1347EED-587B-4C88-8C65-406840C59A0F}" type="presOf" srcId="{4F523AC6-6374-422E-AE35-D0C9E778989C}" destId="{0BC52627-9D82-4F34-ABEF-8572E8DDD0A1}" srcOrd="0" destOrd="0" presId="urn:microsoft.com/office/officeart/2018/2/layout/IconVerticalSolidList"/>
    <dgm:cxn modelId="{014A24FE-645B-4324-A2AE-777820BF4F94}" srcId="{AE49BEB6-5F62-4D59-B1DC-0039772263A5}" destId="{A58B9A04-3316-4B0A-810A-5BA229C7092C}" srcOrd="2" destOrd="0" parTransId="{7C23C8A5-D3C8-4605-9B72-A0971A167EC6}" sibTransId="{3EAA12EC-74C9-4AF2-8486-90C2A6E8B932}"/>
    <dgm:cxn modelId="{722995C6-F680-4B4C-8F9E-3639F2859F04}" type="presParOf" srcId="{D84789E5-6A14-4335-8A6C-E4D93F53A7DD}" destId="{AED75E45-428F-402C-A4AD-D666D2FAB0F9}" srcOrd="0" destOrd="0" presId="urn:microsoft.com/office/officeart/2018/2/layout/IconVerticalSolidList"/>
    <dgm:cxn modelId="{B9805C5B-008E-4EEB-8F87-A3644654AF68}" type="presParOf" srcId="{AED75E45-428F-402C-A4AD-D666D2FAB0F9}" destId="{2F20F3C6-0A44-4CEC-B417-1A6178D82041}" srcOrd="0" destOrd="0" presId="urn:microsoft.com/office/officeart/2018/2/layout/IconVerticalSolidList"/>
    <dgm:cxn modelId="{3E6C9C8A-2376-47E4-8648-158534BFF106}" type="presParOf" srcId="{AED75E45-428F-402C-A4AD-D666D2FAB0F9}" destId="{C9B10832-A863-4971-8438-B29EF90C6F67}" srcOrd="1" destOrd="0" presId="urn:microsoft.com/office/officeart/2018/2/layout/IconVerticalSolidList"/>
    <dgm:cxn modelId="{0CC15A59-747F-4F7F-A4AE-783FA34427A5}" type="presParOf" srcId="{AED75E45-428F-402C-A4AD-D666D2FAB0F9}" destId="{CAF74E58-348B-438C-A0B1-7C9001AE11D6}" srcOrd="2" destOrd="0" presId="urn:microsoft.com/office/officeart/2018/2/layout/IconVerticalSolidList"/>
    <dgm:cxn modelId="{D727F7B0-279C-4651-872D-786251918FFE}" type="presParOf" srcId="{AED75E45-428F-402C-A4AD-D666D2FAB0F9}" destId="{0BC52627-9D82-4F34-ABEF-8572E8DDD0A1}" srcOrd="3" destOrd="0" presId="urn:microsoft.com/office/officeart/2018/2/layout/IconVerticalSolidList"/>
    <dgm:cxn modelId="{C641BFD4-B9C7-41C7-938D-EC2632426B92}" type="presParOf" srcId="{D84789E5-6A14-4335-8A6C-E4D93F53A7DD}" destId="{79B79E3F-C726-41C8-B77F-EADD53C70FEE}" srcOrd="1" destOrd="0" presId="urn:microsoft.com/office/officeart/2018/2/layout/IconVerticalSolidList"/>
    <dgm:cxn modelId="{1554F655-CFAC-4988-A0D3-360E43FDF467}" type="presParOf" srcId="{D84789E5-6A14-4335-8A6C-E4D93F53A7DD}" destId="{4C9CB64A-1E22-4D63-BB4F-7FD27DCFF63F}" srcOrd="2" destOrd="0" presId="urn:microsoft.com/office/officeart/2018/2/layout/IconVerticalSolidList"/>
    <dgm:cxn modelId="{F7290ED1-4197-4EE2-82CB-7217373EAC60}" type="presParOf" srcId="{4C9CB64A-1E22-4D63-BB4F-7FD27DCFF63F}" destId="{4DDF2B54-A32A-4878-BFB1-07F2F2E8377F}" srcOrd="0" destOrd="0" presId="urn:microsoft.com/office/officeart/2018/2/layout/IconVerticalSolidList"/>
    <dgm:cxn modelId="{9B4CDEDD-236C-41C7-9924-269C19B17EEB}" type="presParOf" srcId="{4C9CB64A-1E22-4D63-BB4F-7FD27DCFF63F}" destId="{9CA415E4-6F0D-4613-8DA3-8506BA86C355}" srcOrd="1" destOrd="0" presId="urn:microsoft.com/office/officeart/2018/2/layout/IconVerticalSolidList"/>
    <dgm:cxn modelId="{181C8B8E-AEBD-4CD6-AC28-F90181359D24}" type="presParOf" srcId="{4C9CB64A-1E22-4D63-BB4F-7FD27DCFF63F}" destId="{85833332-99A7-4761-A675-CA84A40AFA2B}" srcOrd="2" destOrd="0" presId="urn:microsoft.com/office/officeart/2018/2/layout/IconVerticalSolidList"/>
    <dgm:cxn modelId="{B991FB79-5717-4922-BF0A-97D7C2610BD5}" type="presParOf" srcId="{4C9CB64A-1E22-4D63-BB4F-7FD27DCFF63F}" destId="{695D9C8D-8981-41B2-8158-C82C1F768793}" srcOrd="3" destOrd="0" presId="urn:microsoft.com/office/officeart/2018/2/layout/IconVerticalSolidList"/>
    <dgm:cxn modelId="{1F2BC938-832E-4003-AA13-A8662E2013A3}" type="presParOf" srcId="{D84789E5-6A14-4335-8A6C-E4D93F53A7DD}" destId="{128BCDE9-2D97-4017-AADB-7D0F5E186689}" srcOrd="3" destOrd="0" presId="urn:microsoft.com/office/officeart/2018/2/layout/IconVerticalSolidList"/>
    <dgm:cxn modelId="{378C32BF-8926-4F3D-8B45-32D6FCB28E1E}" type="presParOf" srcId="{D84789E5-6A14-4335-8A6C-E4D93F53A7DD}" destId="{70A425FF-9109-4C69-9057-56B5A5F1CE02}" srcOrd="4" destOrd="0" presId="urn:microsoft.com/office/officeart/2018/2/layout/IconVerticalSolidList"/>
    <dgm:cxn modelId="{F940F74E-A3E9-4F4A-AF99-9CDE76404DE0}" type="presParOf" srcId="{70A425FF-9109-4C69-9057-56B5A5F1CE02}" destId="{B1CC62A1-C3A5-45F7-820F-69C656F1391D}" srcOrd="0" destOrd="0" presId="urn:microsoft.com/office/officeart/2018/2/layout/IconVerticalSolidList"/>
    <dgm:cxn modelId="{8B994568-3B3B-4035-9D5C-C0E63B569B4F}" type="presParOf" srcId="{70A425FF-9109-4C69-9057-56B5A5F1CE02}" destId="{3F59A203-7AC9-4437-AAB4-B8EE765DE8B2}" srcOrd="1" destOrd="0" presId="urn:microsoft.com/office/officeart/2018/2/layout/IconVerticalSolidList"/>
    <dgm:cxn modelId="{7ED7E19A-41BA-479F-B9DA-678714B09EBF}" type="presParOf" srcId="{70A425FF-9109-4C69-9057-56B5A5F1CE02}" destId="{556735E1-2F8A-4CBF-85D3-3FF3B551A7E8}" srcOrd="2" destOrd="0" presId="urn:microsoft.com/office/officeart/2018/2/layout/IconVerticalSolidList"/>
    <dgm:cxn modelId="{C1658E73-AA64-43BD-A7F4-781702126EBE}" type="presParOf" srcId="{70A425FF-9109-4C69-9057-56B5A5F1CE02}" destId="{ABEC1E19-4FEB-4A31-8E81-189B4FA12C81}" srcOrd="3" destOrd="0" presId="urn:microsoft.com/office/officeart/2018/2/layout/IconVerticalSolidList"/>
    <dgm:cxn modelId="{BC4E8C33-3912-4EBC-865B-0ABFD1497758}" type="presParOf" srcId="{D84789E5-6A14-4335-8A6C-E4D93F53A7DD}" destId="{F615B199-D9B8-4194-9945-914B71E88DFD}" srcOrd="5" destOrd="0" presId="urn:microsoft.com/office/officeart/2018/2/layout/IconVerticalSolidList"/>
    <dgm:cxn modelId="{9F4E1FE9-8143-42B2-8BC3-031E03A29B55}" type="presParOf" srcId="{D84789E5-6A14-4335-8A6C-E4D93F53A7DD}" destId="{288D5711-1C18-4CD4-A402-8F22650525D5}" srcOrd="6" destOrd="0" presId="urn:microsoft.com/office/officeart/2018/2/layout/IconVerticalSolidList"/>
    <dgm:cxn modelId="{8A047B80-F548-4AC7-8486-F9E5B1D0D5CF}" type="presParOf" srcId="{288D5711-1C18-4CD4-A402-8F22650525D5}" destId="{4AF4B8B6-4977-4C47-A437-2659BD21DB72}" srcOrd="0" destOrd="0" presId="urn:microsoft.com/office/officeart/2018/2/layout/IconVerticalSolidList"/>
    <dgm:cxn modelId="{E1A28B3A-0BB7-4EA3-80D9-68D9857516CE}" type="presParOf" srcId="{288D5711-1C18-4CD4-A402-8F22650525D5}" destId="{CDEB61D1-9C55-4995-A7F7-169D9A940969}" srcOrd="1" destOrd="0" presId="urn:microsoft.com/office/officeart/2018/2/layout/IconVerticalSolidList"/>
    <dgm:cxn modelId="{3FCD04D9-04F8-441E-8CD4-4DCA5FC82BAC}" type="presParOf" srcId="{288D5711-1C18-4CD4-A402-8F22650525D5}" destId="{9B9AFB48-926D-43C4-8B84-3C46CA064394}" srcOrd="2" destOrd="0" presId="urn:microsoft.com/office/officeart/2018/2/layout/IconVerticalSolidList"/>
    <dgm:cxn modelId="{E7AEC96F-D26B-4C44-BD94-66B98D75C62F}" type="presParOf" srcId="{288D5711-1C18-4CD4-A402-8F22650525D5}" destId="{B451AA6D-2F8F-417E-819D-978FE0BC2F96}" srcOrd="3" destOrd="0" presId="urn:microsoft.com/office/officeart/2018/2/layout/IconVerticalSolidList"/>
    <dgm:cxn modelId="{CD1AC452-8737-485E-A9F5-25CD6A5763E7}" type="presParOf" srcId="{D84789E5-6A14-4335-8A6C-E4D93F53A7DD}" destId="{A3E33AAD-1E54-40E1-A0DA-EB8A737F4B40}" srcOrd="7" destOrd="0" presId="urn:microsoft.com/office/officeart/2018/2/layout/IconVerticalSolidList"/>
    <dgm:cxn modelId="{B2EEF28B-E580-4E36-888F-719DC293DFEA}" type="presParOf" srcId="{D84789E5-6A14-4335-8A6C-E4D93F53A7DD}" destId="{B481B226-D1A8-4187-BEF3-0CE71AF7D815}" srcOrd="8" destOrd="0" presId="urn:microsoft.com/office/officeart/2018/2/layout/IconVerticalSolidList"/>
    <dgm:cxn modelId="{33CED188-DDCC-4CCB-9AE6-B12D89E48E4F}" type="presParOf" srcId="{B481B226-D1A8-4187-BEF3-0CE71AF7D815}" destId="{EA031E23-B511-4965-97B0-4C335E82BF53}" srcOrd="0" destOrd="0" presId="urn:microsoft.com/office/officeart/2018/2/layout/IconVerticalSolidList"/>
    <dgm:cxn modelId="{02EB0661-587C-4BB0-AB46-58B19EC65549}" type="presParOf" srcId="{B481B226-D1A8-4187-BEF3-0CE71AF7D815}" destId="{89D4D9FD-C5F4-49F4-89E2-53F253C9B368}" srcOrd="1" destOrd="0" presId="urn:microsoft.com/office/officeart/2018/2/layout/IconVerticalSolidList"/>
    <dgm:cxn modelId="{9314A516-2250-4177-A182-5F23803DFAF2}" type="presParOf" srcId="{B481B226-D1A8-4187-BEF3-0CE71AF7D815}" destId="{4D230D17-A3B7-4B2D-854C-07E988FBD784}" srcOrd="2" destOrd="0" presId="urn:microsoft.com/office/officeart/2018/2/layout/IconVerticalSolidList"/>
    <dgm:cxn modelId="{238B93B6-C391-43D6-BAC5-AF533C97B5B6}" type="presParOf" srcId="{B481B226-D1A8-4187-BEF3-0CE71AF7D815}" destId="{03BFF414-3118-4D42-94F7-745B42FF3CE9}"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450BEB-7244-4A05-AD4A-9B1E9C0C4D61}"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en-US"/>
        </a:p>
      </dgm:t>
    </dgm:pt>
    <dgm:pt modelId="{BCA2E8A9-18F7-487F-B435-3A34305E03D6}">
      <dgm:prSet phldrT="[Text]" custT="1"/>
      <dgm:spPr/>
      <dgm:t>
        <a:bodyPr/>
        <a:lstStyle/>
        <a:p>
          <a:r>
            <a:rPr lang="en-US" sz="2500"/>
            <a:t>1</a:t>
          </a:r>
          <a:r>
            <a:rPr lang="en-US" sz="2500" baseline="30000"/>
            <a:t>st</a:t>
          </a:r>
          <a:r>
            <a:rPr lang="en-US" sz="2500"/>
            <a:t> Mortgage Debt</a:t>
          </a:r>
        </a:p>
      </dgm:t>
    </dgm:pt>
    <dgm:pt modelId="{C4A86112-0AB6-42E8-8B35-92FAF1E0A6EA}" type="parTrans" cxnId="{3DF0F555-D855-45E3-A70D-38A010FF7E7E}">
      <dgm:prSet/>
      <dgm:spPr/>
      <dgm:t>
        <a:bodyPr/>
        <a:lstStyle/>
        <a:p>
          <a:endParaRPr lang="en-US"/>
        </a:p>
      </dgm:t>
    </dgm:pt>
    <dgm:pt modelId="{80D9DC8D-38C4-46EE-A9DB-1B18A1546965}" type="sibTrans" cxnId="{3DF0F555-D855-45E3-A70D-38A010FF7E7E}">
      <dgm:prSet/>
      <dgm:spPr/>
      <dgm:t>
        <a:bodyPr/>
        <a:lstStyle/>
        <a:p>
          <a:endParaRPr lang="en-US"/>
        </a:p>
      </dgm:t>
    </dgm:pt>
    <dgm:pt modelId="{53A0320B-F871-42A4-8D5C-0516BF66E2D2}">
      <dgm:prSet phldrT="[Text]" custT="1"/>
      <dgm:spPr/>
      <dgm:t>
        <a:bodyPr/>
        <a:lstStyle/>
        <a:p>
          <a:r>
            <a:rPr lang="en-US" sz="1800"/>
            <a:t>FHA-insured Debt: 223(f), 221(d)(4)</a:t>
          </a:r>
        </a:p>
      </dgm:t>
    </dgm:pt>
    <dgm:pt modelId="{1EA977CF-3673-4B81-8B59-9613DFDEA8E3}" type="parTrans" cxnId="{E6E19322-2541-4E55-A564-96DC09D681C3}">
      <dgm:prSet/>
      <dgm:spPr/>
      <dgm:t>
        <a:bodyPr/>
        <a:lstStyle/>
        <a:p>
          <a:endParaRPr lang="en-US"/>
        </a:p>
      </dgm:t>
    </dgm:pt>
    <dgm:pt modelId="{2782FD5F-3B1B-43E0-B47A-8B2C67AB267E}" type="sibTrans" cxnId="{E6E19322-2541-4E55-A564-96DC09D681C3}">
      <dgm:prSet/>
      <dgm:spPr/>
      <dgm:t>
        <a:bodyPr/>
        <a:lstStyle/>
        <a:p>
          <a:endParaRPr lang="en-US"/>
        </a:p>
      </dgm:t>
    </dgm:pt>
    <dgm:pt modelId="{E7E40753-72C2-4C1A-98B7-82A289276C49}">
      <dgm:prSet phldrT="[Text]" custT="1"/>
      <dgm:spPr/>
      <dgm:t>
        <a:bodyPr/>
        <a:lstStyle/>
        <a:p>
          <a:r>
            <a:rPr lang="en-US" sz="1800"/>
            <a:t>Conventional Debt</a:t>
          </a:r>
        </a:p>
      </dgm:t>
    </dgm:pt>
    <dgm:pt modelId="{79CF1672-756A-455B-9E2E-ABE096474255}" type="parTrans" cxnId="{A1051E4D-1116-450A-ACDE-B22F2C99CA2F}">
      <dgm:prSet/>
      <dgm:spPr/>
      <dgm:t>
        <a:bodyPr/>
        <a:lstStyle/>
        <a:p>
          <a:endParaRPr lang="en-US"/>
        </a:p>
      </dgm:t>
    </dgm:pt>
    <dgm:pt modelId="{2FFC68DF-BE05-4536-BCB4-E7C79F04ADFE}" type="sibTrans" cxnId="{A1051E4D-1116-450A-ACDE-B22F2C99CA2F}">
      <dgm:prSet/>
      <dgm:spPr/>
      <dgm:t>
        <a:bodyPr/>
        <a:lstStyle/>
        <a:p>
          <a:endParaRPr lang="en-US"/>
        </a:p>
      </dgm:t>
    </dgm:pt>
    <dgm:pt modelId="{DB403636-FD32-4E44-9BE9-AA837D8C6AD8}">
      <dgm:prSet phldrT="[Text]" custT="1"/>
      <dgm:spPr/>
      <dgm:t>
        <a:bodyPr/>
        <a:lstStyle/>
        <a:p>
          <a:r>
            <a:rPr lang="en-US" sz="2500"/>
            <a:t>Tax Credits</a:t>
          </a:r>
        </a:p>
      </dgm:t>
    </dgm:pt>
    <dgm:pt modelId="{B1DAEEC1-874F-47F8-A297-1AD668A61640}" type="parTrans" cxnId="{9EDC4EC8-BCBA-4A4B-99DF-0B7FCCB515E1}">
      <dgm:prSet/>
      <dgm:spPr/>
      <dgm:t>
        <a:bodyPr/>
        <a:lstStyle/>
        <a:p>
          <a:endParaRPr lang="en-US"/>
        </a:p>
      </dgm:t>
    </dgm:pt>
    <dgm:pt modelId="{F18142F1-9AE9-4380-9391-2B566DEF0065}" type="sibTrans" cxnId="{9EDC4EC8-BCBA-4A4B-99DF-0B7FCCB515E1}">
      <dgm:prSet/>
      <dgm:spPr/>
      <dgm:t>
        <a:bodyPr/>
        <a:lstStyle/>
        <a:p>
          <a:endParaRPr lang="en-US"/>
        </a:p>
      </dgm:t>
    </dgm:pt>
    <dgm:pt modelId="{B56FFADE-8FF7-4A70-9563-5B21D0AEAA70}">
      <dgm:prSet phldrT="[Text]" custT="1"/>
      <dgm:spPr/>
      <dgm:t>
        <a:bodyPr/>
        <a:lstStyle/>
        <a:p>
          <a:r>
            <a:rPr lang="en-US" sz="1800"/>
            <a:t>4% LIHTC</a:t>
          </a:r>
        </a:p>
      </dgm:t>
    </dgm:pt>
    <dgm:pt modelId="{28F29250-6764-4FB2-98B2-C4DDDF414669}" type="parTrans" cxnId="{38D7AD1C-4642-438B-9907-E79CC1864287}">
      <dgm:prSet/>
      <dgm:spPr/>
      <dgm:t>
        <a:bodyPr/>
        <a:lstStyle/>
        <a:p>
          <a:endParaRPr lang="en-US"/>
        </a:p>
      </dgm:t>
    </dgm:pt>
    <dgm:pt modelId="{533E03B8-B295-4715-88D7-D81A07C012C1}" type="sibTrans" cxnId="{38D7AD1C-4642-438B-9907-E79CC1864287}">
      <dgm:prSet/>
      <dgm:spPr/>
      <dgm:t>
        <a:bodyPr/>
        <a:lstStyle/>
        <a:p>
          <a:endParaRPr lang="en-US"/>
        </a:p>
      </dgm:t>
    </dgm:pt>
    <dgm:pt modelId="{56A538C3-0792-4BB3-A71C-D8D7B410F6DE}">
      <dgm:prSet phldrT="[Text]" custT="1"/>
      <dgm:spPr/>
      <dgm:t>
        <a:bodyPr/>
        <a:lstStyle/>
        <a:p>
          <a:r>
            <a:rPr lang="en-US" sz="1800"/>
            <a:t>9% LIHTC</a:t>
          </a:r>
        </a:p>
      </dgm:t>
    </dgm:pt>
    <dgm:pt modelId="{1E3D3D7B-FAAE-4840-82E1-4F2B032E7625}" type="parTrans" cxnId="{302ED1D7-102A-4C8A-A9D0-1AA331EFCA0B}">
      <dgm:prSet/>
      <dgm:spPr/>
      <dgm:t>
        <a:bodyPr/>
        <a:lstStyle/>
        <a:p>
          <a:endParaRPr lang="en-US"/>
        </a:p>
      </dgm:t>
    </dgm:pt>
    <dgm:pt modelId="{37E2E4D3-0D66-4F74-BAEE-B3E6DDDA7CDF}" type="sibTrans" cxnId="{302ED1D7-102A-4C8A-A9D0-1AA331EFCA0B}">
      <dgm:prSet/>
      <dgm:spPr/>
      <dgm:t>
        <a:bodyPr/>
        <a:lstStyle/>
        <a:p>
          <a:endParaRPr lang="en-US"/>
        </a:p>
      </dgm:t>
    </dgm:pt>
    <dgm:pt modelId="{AC4C3DC7-B9BD-4136-9CE6-9B8077F86E71}">
      <dgm:prSet phldrT="[Text]" custT="1"/>
      <dgm:spPr/>
      <dgm:t>
        <a:bodyPr/>
        <a:lstStyle/>
        <a:p>
          <a:r>
            <a:rPr lang="en-US" sz="1800"/>
            <a:t>Historic Tax Credits</a:t>
          </a:r>
        </a:p>
      </dgm:t>
    </dgm:pt>
    <dgm:pt modelId="{8C471231-2073-40E9-A693-613AFC111351}" type="parTrans" cxnId="{16FDC948-795A-4C8C-B4B7-32A412447FA7}">
      <dgm:prSet/>
      <dgm:spPr/>
      <dgm:t>
        <a:bodyPr/>
        <a:lstStyle/>
        <a:p>
          <a:endParaRPr lang="en-US"/>
        </a:p>
      </dgm:t>
    </dgm:pt>
    <dgm:pt modelId="{B61E5722-4B1A-4DD7-9608-2BC24A747EC9}" type="sibTrans" cxnId="{16FDC948-795A-4C8C-B4B7-32A412447FA7}">
      <dgm:prSet/>
      <dgm:spPr/>
      <dgm:t>
        <a:bodyPr/>
        <a:lstStyle/>
        <a:p>
          <a:endParaRPr lang="en-US"/>
        </a:p>
      </dgm:t>
    </dgm:pt>
    <dgm:pt modelId="{636F85BA-5446-449A-8BC4-A421DF38E956}">
      <dgm:prSet phldrT="[Text]" custT="1"/>
      <dgm:spPr/>
      <dgm:t>
        <a:bodyPr/>
        <a:lstStyle/>
        <a:p>
          <a:r>
            <a:rPr lang="en-US" sz="2500"/>
            <a:t>PHA Resources</a:t>
          </a:r>
        </a:p>
      </dgm:t>
    </dgm:pt>
    <dgm:pt modelId="{E6A95568-3C7B-4D95-AB6E-1C796E741BDC}" type="parTrans" cxnId="{FF070647-C4E5-404E-98F2-C26A83618387}">
      <dgm:prSet/>
      <dgm:spPr/>
      <dgm:t>
        <a:bodyPr/>
        <a:lstStyle/>
        <a:p>
          <a:endParaRPr lang="en-US"/>
        </a:p>
      </dgm:t>
    </dgm:pt>
    <dgm:pt modelId="{E927B09E-3801-41D7-A93F-7AE6E6E2E41B}" type="sibTrans" cxnId="{FF070647-C4E5-404E-98F2-C26A83618387}">
      <dgm:prSet/>
      <dgm:spPr/>
      <dgm:t>
        <a:bodyPr/>
        <a:lstStyle/>
        <a:p>
          <a:endParaRPr lang="en-US"/>
        </a:p>
      </dgm:t>
    </dgm:pt>
    <dgm:pt modelId="{FE16A98D-FDAF-44B2-8EFB-AC77FBE8429A}">
      <dgm:prSet phldrT="[Text]" custT="1"/>
      <dgm:spPr/>
      <dgm:t>
        <a:bodyPr/>
        <a:lstStyle/>
        <a:p>
          <a:r>
            <a:rPr lang="en-US" sz="1800"/>
            <a:t>Operating Reserves</a:t>
          </a:r>
        </a:p>
      </dgm:t>
    </dgm:pt>
    <dgm:pt modelId="{D3843487-B6BF-434B-A0E8-2C96A79C6FBD}" type="parTrans" cxnId="{02913D95-AA63-4B68-BA9F-651B67341CC8}">
      <dgm:prSet/>
      <dgm:spPr/>
      <dgm:t>
        <a:bodyPr/>
        <a:lstStyle/>
        <a:p>
          <a:endParaRPr lang="en-US"/>
        </a:p>
      </dgm:t>
    </dgm:pt>
    <dgm:pt modelId="{F57C98D3-4C6C-43C0-8717-1A11E926AA9C}" type="sibTrans" cxnId="{02913D95-AA63-4B68-BA9F-651B67341CC8}">
      <dgm:prSet/>
      <dgm:spPr/>
      <dgm:t>
        <a:bodyPr/>
        <a:lstStyle/>
        <a:p>
          <a:endParaRPr lang="en-US"/>
        </a:p>
      </dgm:t>
    </dgm:pt>
    <dgm:pt modelId="{9F90BAD5-050B-467C-92A3-1759695947FB}">
      <dgm:prSet phldrT="[Text]" custT="1"/>
      <dgm:spPr/>
      <dgm:t>
        <a:bodyPr/>
        <a:lstStyle/>
        <a:p>
          <a:r>
            <a:rPr lang="en-US" sz="1800"/>
            <a:t>Capital Funds</a:t>
          </a:r>
        </a:p>
      </dgm:t>
    </dgm:pt>
    <dgm:pt modelId="{547E0D27-A54A-4322-B440-2A9AD9C538DA}" type="parTrans" cxnId="{45F5079C-30AB-4D39-9A33-B57DF05B5720}">
      <dgm:prSet/>
      <dgm:spPr/>
      <dgm:t>
        <a:bodyPr/>
        <a:lstStyle/>
        <a:p>
          <a:endParaRPr lang="en-US"/>
        </a:p>
      </dgm:t>
    </dgm:pt>
    <dgm:pt modelId="{8FB5FCB0-4FA8-4427-AEC8-B9157F9A648E}" type="sibTrans" cxnId="{45F5079C-30AB-4D39-9A33-B57DF05B5720}">
      <dgm:prSet/>
      <dgm:spPr/>
      <dgm:t>
        <a:bodyPr/>
        <a:lstStyle/>
        <a:p>
          <a:endParaRPr lang="en-US"/>
        </a:p>
      </dgm:t>
    </dgm:pt>
    <dgm:pt modelId="{D4174B19-642B-4A0E-8269-8A2A2D30C291}">
      <dgm:prSet phldrT="[Text]" custT="1"/>
      <dgm:spPr/>
      <dgm:t>
        <a:bodyPr/>
        <a:lstStyle/>
        <a:p>
          <a:r>
            <a:rPr lang="en-US" sz="1800"/>
            <a:t>Demo/Dispo Transition Funding (DDTF)</a:t>
          </a:r>
        </a:p>
      </dgm:t>
    </dgm:pt>
    <dgm:pt modelId="{7E6D9894-8AA5-492C-9FC7-C66DF6204B04}" type="parTrans" cxnId="{A0416A68-1296-4E3B-9EF3-97E1273DC251}">
      <dgm:prSet/>
      <dgm:spPr/>
      <dgm:t>
        <a:bodyPr/>
        <a:lstStyle/>
        <a:p>
          <a:endParaRPr lang="en-US"/>
        </a:p>
      </dgm:t>
    </dgm:pt>
    <dgm:pt modelId="{8D769458-B616-485F-9283-4CED71C9E332}" type="sibTrans" cxnId="{A0416A68-1296-4E3B-9EF3-97E1273DC251}">
      <dgm:prSet/>
      <dgm:spPr/>
      <dgm:t>
        <a:bodyPr/>
        <a:lstStyle/>
        <a:p>
          <a:endParaRPr lang="en-US"/>
        </a:p>
      </dgm:t>
    </dgm:pt>
    <dgm:pt modelId="{4768DAF4-8553-4F89-99F1-62B08CD106CB}">
      <dgm:prSet phldrT="[Text]" custT="1"/>
      <dgm:spPr/>
      <dgm:t>
        <a:bodyPr/>
        <a:lstStyle/>
        <a:p>
          <a:r>
            <a:rPr lang="en-US" sz="1800"/>
            <a:t>Sales Proceeds</a:t>
          </a:r>
        </a:p>
      </dgm:t>
    </dgm:pt>
    <dgm:pt modelId="{7C16AE0E-D0DF-45CA-BE0A-129F7FBE0475}" type="parTrans" cxnId="{1ABFB91E-5461-4F27-A841-AB71BAD11C36}">
      <dgm:prSet/>
      <dgm:spPr/>
      <dgm:t>
        <a:bodyPr/>
        <a:lstStyle/>
        <a:p>
          <a:endParaRPr lang="en-US"/>
        </a:p>
      </dgm:t>
    </dgm:pt>
    <dgm:pt modelId="{FECE3D33-6B27-4B83-9EE2-4AF7D5C1C107}" type="sibTrans" cxnId="{1ABFB91E-5461-4F27-A841-AB71BAD11C36}">
      <dgm:prSet/>
      <dgm:spPr/>
      <dgm:t>
        <a:bodyPr/>
        <a:lstStyle/>
        <a:p>
          <a:endParaRPr lang="en-US"/>
        </a:p>
      </dgm:t>
    </dgm:pt>
    <dgm:pt modelId="{9CD9DF5F-68FD-4785-AA3C-110C0D731BEF}">
      <dgm:prSet phldrT="[Text]" custT="1"/>
      <dgm:spPr/>
      <dgm:t>
        <a:bodyPr/>
        <a:lstStyle/>
        <a:p>
          <a:r>
            <a:rPr lang="en-US" sz="2500"/>
            <a:t>Other Secondary Financing</a:t>
          </a:r>
        </a:p>
      </dgm:t>
    </dgm:pt>
    <dgm:pt modelId="{5FD19487-DFDB-4FAA-9D85-A8C87C965D76}" type="parTrans" cxnId="{2A7AA59D-D559-4D6B-B1D9-1739FE67D4AC}">
      <dgm:prSet/>
      <dgm:spPr/>
      <dgm:t>
        <a:bodyPr/>
        <a:lstStyle/>
        <a:p>
          <a:endParaRPr lang="en-US"/>
        </a:p>
      </dgm:t>
    </dgm:pt>
    <dgm:pt modelId="{A714C923-0D6C-4122-98CD-A7D124EB66F5}" type="sibTrans" cxnId="{2A7AA59D-D559-4D6B-B1D9-1739FE67D4AC}">
      <dgm:prSet/>
      <dgm:spPr/>
      <dgm:t>
        <a:bodyPr/>
        <a:lstStyle/>
        <a:p>
          <a:endParaRPr lang="en-US"/>
        </a:p>
      </dgm:t>
    </dgm:pt>
    <dgm:pt modelId="{51C6C2CA-300B-43EB-A164-1C2DEE826488}">
      <dgm:prSet phldrT="[Text]" custT="1"/>
      <dgm:spPr/>
      <dgm:t>
        <a:bodyPr/>
        <a:lstStyle/>
        <a:p>
          <a:r>
            <a:rPr lang="en-US" sz="1800"/>
            <a:t>HOME</a:t>
          </a:r>
        </a:p>
      </dgm:t>
    </dgm:pt>
    <dgm:pt modelId="{65CC555B-AE5A-4473-ABCA-17AC256D481F}" type="parTrans" cxnId="{649F7705-54BB-40D2-AAAF-A679FABDF0B7}">
      <dgm:prSet/>
      <dgm:spPr/>
      <dgm:t>
        <a:bodyPr/>
        <a:lstStyle/>
        <a:p>
          <a:endParaRPr lang="en-US"/>
        </a:p>
      </dgm:t>
    </dgm:pt>
    <dgm:pt modelId="{9545A4BF-57F8-4828-B386-E7164445C416}" type="sibTrans" cxnId="{649F7705-54BB-40D2-AAAF-A679FABDF0B7}">
      <dgm:prSet/>
      <dgm:spPr/>
      <dgm:t>
        <a:bodyPr/>
        <a:lstStyle/>
        <a:p>
          <a:endParaRPr lang="en-US"/>
        </a:p>
      </dgm:t>
    </dgm:pt>
    <dgm:pt modelId="{87CA92D2-55AF-4CAA-BEB6-7D3299F9955F}">
      <dgm:prSet phldrT="[Text]" custT="1"/>
      <dgm:spPr/>
      <dgm:t>
        <a:bodyPr/>
        <a:lstStyle/>
        <a:p>
          <a:r>
            <a:rPr lang="en-US" sz="1800"/>
            <a:t>CDBG</a:t>
          </a:r>
        </a:p>
      </dgm:t>
    </dgm:pt>
    <dgm:pt modelId="{C11E67F5-3667-44FF-839D-3DE631038A72}" type="parTrans" cxnId="{4D01E0A7-CE92-4D12-9052-E3B83AF22184}">
      <dgm:prSet/>
      <dgm:spPr/>
      <dgm:t>
        <a:bodyPr/>
        <a:lstStyle/>
        <a:p>
          <a:endParaRPr lang="en-US"/>
        </a:p>
      </dgm:t>
    </dgm:pt>
    <dgm:pt modelId="{CDA20DE4-CFA3-46F5-B3EF-0B79B8F2B0A8}" type="sibTrans" cxnId="{4D01E0A7-CE92-4D12-9052-E3B83AF22184}">
      <dgm:prSet/>
      <dgm:spPr/>
      <dgm:t>
        <a:bodyPr/>
        <a:lstStyle/>
        <a:p>
          <a:endParaRPr lang="en-US"/>
        </a:p>
      </dgm:t>
    </dgm:pt>
    <dgm:pt modelId="{767E70FD-569E-4CDF-8287-A6C5D69AA9FA}">
      <dgm:prSet phldrT="[Text]" custT="1"/>
      <dgm:spPr/>
      <dgm:t>
        <a:bodyPr/>
        <a:lstStyle/>
        <a:p>
          <a:r>
            <a:rPr lang="en-US" sz="1800"/>
            <a:t>Housing Trust Fund</a:t>
          </a:r>
        </a:p>
      </dgm:t>
    </dgm:pt>
    <dgm:pt modelId="{F185588C-8BDA-41C0-A691-2AFFA3C7E281}" type="parTrans" cxnId="{1D88FD91-3317-4887-911D-91BFF2E47C34}">
      <dgm:prSet/>
      <dgm:spPr/>
      <dgm:t>
        <a:bodyPr/>
        <a:lstStyle/>
        <a:p>
          <a:endParaRPr lang="en-US"/>
        </a:p>
      </dgm:t>
    </dgm:pt>
    <dgm:pt modelId="{44CC3A73-F3A7-48F3-8D47-98FF462AE4F2}" type="sibTrans" cxnId="{1D88FD91-3317-4887-911D-91BFF2E47C34}">
      <dgm:prSet/>
      <dgm:spPr/>
      <dgm:t>
        <a:bodyPr/>
        <a:lstStyle/>
        <a:p>
          <a:endParaRPr lang="en-US"/>
        </a:p>
      </dgm:t>
    </dgm:pt>
    <dgm:pt modelId="{169870BF-74BE-4E95-8508-4CCDCDB437A2}">
      <dgm:prSet phldrT="[Text]" custT="1"/>
      <dgm:spPr/>
      <dgm:t>
        <a:bodyPr/>
        <a:lstStyle/>
        <a:p>
          <a:r>
            <a:rPr lang="en-US" sz="1800"/>
            <a:t>Federal Home Loan Bank AHP</a:t>
          </a:r>
        </a:p>
      </dgm:t>
    </dgm:pt>
    <dgm:pt modelId="{C0E01935-C5ED-47A2-A948-DEAC2B1B390F}" type="parTrans" cxnId="{6DDE071D-F09E-47FB-B730-311A23558D4A}">
      <dgm:prSet/>
      <dgm:spPr/>
      <dgm:t>
        <a:bodyPr/>
        <a:lstStyle/>
        <a:p>
          <a:endParaRPr lang="en-US"/>
        </a:p>
      </dgm:t>
    </dgm:pt>
    <dgm:pt modelId="{864AA004-9CE6-42C6-AB20-64572F1EFC8B}" type="sibTrans" cxnId="{6DDE071D-F09E-47FB-B730-311A23558D4A}">
      <dgm:prSet/>
      <dgm:spPr/>
      <dgm:t>
        <a:bodyPr/>
        <a:lstStyle/>
        <a:p>
          <a:endParaRPr lang="en-US"/>
        </a:p>
      </dgm:t>
    </dgm:pt>
    <dgm:pt modelId="{1422BA6E-3E70-409F-9483-733FE6A5DBD9}" type="pres">
      <dgm:prSet presAssocID="{31450BEB-7244-4A05-AD4A-9B1E9C0C4D61}" presName="Name0" presStyleCnt="0">
        <dgm:presLayoutVars>
          <dgm:chPref val="3"/>
          <dgm:dir/>
          <dgm:animLvl val="lvl"/>
          <dgm:resizeHandles/>
        </dgm:presLayoutVars>
      </dgm:prSet>
      <dgm:spPr/>
    </dgm:pt>
    <dgm:pt modelId="{5BB1F813-D667-4EE9-BC60-E60523FB1F94}" type="pres">
      <dgm:prSet presAssocID="{BCA2E8A9-18F7-487F-B435-3A34305E03D6}" presName="horFlow" presStyleCnt="0"/>
      <dgm:spPr/>
    </dgm:pt>
    <dgm:pt modelId="{D881BBFE-9A00-42BF-9844-2A26F0BE1758}" type="pres">
      <dgm:prSet presAssocID="{BCA2E8A9-18F7-487F-B435-3A34305E03D6}" presName="bigChev" presStyleLbl="node1" presStyleIdx="0" presStyleCnt="4"/>
      <dgm:spPr/>
    </dgm:pt>
    <dgm:pt modelId="{28A1937C-A709-4856-A0D7-C5A7D6C83F93}" type="pres">
      <dgm:prSet presAssocID="{1EA977CF-3673-4B81-8B59-9613DFDEA8E3}" presName="parTrans" presStyleCnt="0"/>
      <dgm:spPr/>
    </dgm:pt>
    <dgm:pt modelId="{AC30F999-E9CD-404D-B604-38AE9DD52660}" type="pres">
      <dgm:prSet presAssocID="{53A0320B-F871-42A4-8D5C-0516BF66E2D2}" presName="node" presStyleLbl="alignAccFollowNode1" presStyleIdx="0" presStyleCnt="13" custScaleX="79691" custLinFactX="4566" custLinFactNeighborX="100000">
        <dgm:presLayoutVars>
          <dgm:bulletEnabled val="1"/>
        </dgm:presLayoutVars>
      </dgm:prSet>
      <dgm:spPr>
        <a:prstGeom prst="rect">
          <a:avLst/>
        </a:prstGeom>
      </dgm:spPr>
    </dgm:pt>
    <dgm:pt modelId="{816C5F96-6A8D-47B1-A2D5-D7AA67BCC0FA}" type="pres">
      <dgm:prSet presAssocID="{2782FD5F-3B1B-43E0-B47A-8B2C67AB267E}" presName="sibTrans" presStyleCnt="0"/>
      <dgm:spPr/>
    </dgm:pt>
    <dgm:pt modelId="{7FE62C38-E090-4202-AC0A-DBABAA90935D}" type="pres">
      <dgm:prSet presAssocID="{E7E40753-72C2-4C1A-98B7-82A289276C49}" presName="node" presStyleLbl="alignAccFollowNode1" presStyleIdx="1" presStyleCnt="13" custScaleX="79691" custLinFactX="21149" custLinFactNeighborX="100000">
        <dgm:presLayoutVars>
          <dgm:bulletEnabled val="1"/>
        </dgm:presLayoutVars>
      </dgm:prSet>
      <dgm:spPr>
        <a:prstGeom prst="rect">
          <a:avLst/>
        </a:prstGeom>
      </dgm:spPr>
    </dgm:pt>
    <dgm:pt modelId="{D2FA419A-36C9-4EB4-9A0D-1796BF05AAD7}" type="pres">
      <dgm:prSet presAssocID="{BCA2E8A9-18F7-487F-B435-3A34305E03D6}" presName="vSp" presStyleCnt="0"/>
      <dgm:spPr/>
    </dgm:pt>
    <dgm:pt modelId="{3AF9EDA0-BD8F-4C0D-B526-C931F7BA3500}" type="pres">
      <dgm:prSet presAssocID="{DB403636-FD32-4E44-9BE9-AA837D8C6AD8}" presName="horFlow" presStyleCnt="0"/>
      <dgm:spPr/>
    </dgm:pt>
    <dgm:pt modelId="{EFB4FE74-5A4F-45CF-8698-92ED8904076D}" type="pres">
      <dgm:prSet presAssocID="{DB403636-FD32-4E44-9BE9-AA837D8C6AD8}" presName="bigChev" presStyleLbl="node1" presStyleIdx="1" presStyleCnt="4"/>
      <dgm:spPr/>
    </dgm:pt>
    <dgm:pt modelId="{27F91FA9-A7A6-4DB1-BBB6-317258B3C617}" type="pres">
      <dgm:prSet presAssocID="{28F29250-6764-4FB2-98B2-C4DDDF414669}" presName="parTrans" presStyleCnt="0"/>
      <dgm:spPr/>
    </dgm:pt>
    <dgm:pt modelId="{24790FA4-D351-47EA-B31D-E83BD0AD616C}" type="pres">
      <dgm:prSet presAssocID="{B56FFADE-8FF7-4A70-9563-5B21D0AEAA70}" presName="node" presStyleLbl="alignAccFollowNode1" presStyleIdx="2" presStyleCnt="13" custScaleX="79691" custLinFactX="5017" custLinFactNeighborX="100000">
        <dgm:presLayoutVars>
          <dgm:bulletEnabled val="1"/>
        </dgm:presLayoutVars>
      </dgm:prSet>
      <dgm:spPr>
        <a:prstGeom prst="rect">
          <a:avLst/>
        </a:prstGeom>
      </dgm:spPr>
    </dgm:pt>
    <dgm:pt modelId="{B20FE20C-F513-4E8E-9FA1-D65ECE2B822D}" type="pres">
      <dgm:prSet presAssocID="{533E03B8-B295-4715-88D7-D81A07C012C1}" presName="sibTrans" presStyleCnt="0"/>
      <dgm:spPr/>
    </dgm:pt>
    <dgm:pt modelId="{C058C6A6-6EE8-4232-AED0-22880E92BBB2}" type="pres">
      <dgm:prSet presAssocID="{56A538C3-0792-4BB3-A71C-D8D7B410F6DE}" presName="node" presStyleLbl="alignAccFollowNode1" presStyleIdx="3" presStyleCnt="13" custScaleX="79691" custLinFactX="21600" custLinFactNeighborX="100000">
        <dgm:presLayoutVars>
          <dgm:bulletEnabled val="1"/>
        </dgm:presLayoutVars>
      </dgm:prSet>
      <dgm:spPr>
        <a:prstGeom prst="rect">
          <a:avLst/>
        </a:prstGeom>
      </dgm:spPr>
    </dgm:pt>
    <dgm:pt modelId="{B8190C45-9466-463A-B876-039347F38B97}" type="pres">
      <dgm:prSet presAssocID="{37E2E4D3-0D66-4F74-BAEE-B3E6DDDA7CDF}" presName="sibTrans" presStyleCnt="0"/>
      <dgm:spPr/>
    </dgm:pt>
    <dgm:pt modelId="{3A34020F-C518-4A56-827C-7D3A0B7EDAD0}" type="pres">
      <dgm:prSet presAssocID="{AC4C3DC7-B9BD-4136-9CE6-9B8077F86E71}" presName="node" presStyleLbl="alignAccFollowNode1" presStyleIdx="4" presStyleCnt="13" custScaleX="79691" custLinFactX="38140" custLinFactNeighborX="100000">
        <dgm:presLayoutVars>
          <dgm:bulletEnabled val="1"/>
        </dgm:presLayoutVars>
      </dgm:prSet>
      <dgm:spPr>
        <a:prstGeom prst="rect">
          <a:avLst/>
        </a:prstGeom>
      </dgm:spPr>
    </dgm:pt>
    <dgm:pt modelId="{DAEE67BF-278F-42A9-AC16-8E5D2C4D047D}" type="pres">
      <dgm:prSet presAssocID="{DB403636-FD32-4E44-9BE9-AA837D8C6AD8}" presName="vSp" presStyleCnt="0"/>
      <dgm:spPr/>
    </dgm:pt>
    <dgm:pt modelId="{4CE6EAA3-9D53-4B87-B7A1-D32F5A51C598}" type="pres">
      <dgm:prSet presAssocID="{636F85BA-5446-449A-8BC4-A421DF38E956}" presName="horFlow" presStyleCnt="0"/>
      <dgm:spPr/>
    </dgm:pt>
    <dgm:pt modelId="{703ACA24-B136-4C47-95E0-43A57A645496}" type="pres">
      <dgm:prSet presAssocID="{636F85BA-5446-449A-8BC4-A421DF38E956}" presName="bigChev" presStyleLbl="node1" presStyleIdx="2" presStyleCnt="4"/>
      <dgm:spPr/>
    </dgm:pt>
    <dgm:pt modelId="{C8B8AB81-6797-4C2D-B17D-0B13F05DAF07}" type="pres">
      <dgm:prSet presAssocID="{D3843487-B6BF-434B-A0E8-2C96A79C6FBD}" presName="parTrans" presStyleCnt="0"/>
      <dgm:spPr/>
    </dgm:pt>
    <dgm:pt modelId="{AA36A1AE-13F7-472E-A7DB-FB4556E47721}" type="pres">
      <dgm:prSet presAssocID="{FE16A98D-FDAF-44B2-8EFB-AC77FBE8429A}" presName="node" presStyleLbl="alignAccFollowNode1" presStyleIdx="5" presStyleCnt="13" custScaleX="79691" custLinFactX="5017" custLinFactNeighborX="100000">
        <dgm:presLayoutVars>
          <dgm:bulletEnabled val="1"/>
        </dgm:presLayoutVars>
      </dgm:prSet>
      <dgm:spPr>
        <a:prstGeom prst="rect">
          <a:avLst/>
        </a:prstGeom>
      </dgm:spPr>
    </dgm:pt>
    <dgm:pt modelId="{986803EE-23BB-4235-912B-44FE526F738E}" type="pres">
      <dgm:prSet presAssocID="{F57C98D3-4C6C-43C0-8717-1A11E926AA9C}" presName="sibTrans" presStyleCnt="0"/>
      <dgm:spPr/>
    </dgm:pt>
    <dgm:pt modelId="{9F1B5CAE-042D-4DD0-A9E6-D8B978E85958}" type="pres">
      <dgm:prSet presAssocID="{9F90BAD5-050B-467C-92A3-1759695947FB}" presName="node" presStyleLbl="alignAccFollowNode1" presStyleIdx="6" presStyleCnt="13" custScaleX="79691" custLinFactX="21600" custLinFactNeighborX="100000">
        <dgm:presLayoutVars>
          <dgm:bulletEnabled val="1"/>
        </dgm:presLayoutVars>
      </dgm:prSet>
      <dgm:spPr>
        <a:prstGeom prst="rect">
          <a:avLst/>
        </a:prstGeom>
      </dgm:spPr>
    </dgm:pt>
    <dgm:pt modelId="{F3998495-0FE3-44C9-8700-2D17D3C0F6C1}" type="pres">
      <dgm:prSet presAssocID="{8FB5FCB0-4FA8-4427-AEC8-B9157F9A648E}" presName="sibTrans" presStyleCnt="0"/>
      <dgm:spPr/>
    </dgm:pt>
    <dgm:pt modelId="{BBC8A27B-B43D-4052-B0A8-627AF40C2E35}" type="pres">
      <dgm:prSet presAssocID="{D4174B19-642B-4A0E-8269-8A2A2D30C291}" presName="node" presStyleLbl="alignAccFollowNode1" presStyleIdx="7" presStyleCnt="13" custScaleX="79691" custLinFactX="38140" custLinFactNeighborX="100000">
        <dgm:presLayoutVars>
          <dgm:bulletEnabled val="1"/>
        </dgm:presLayoutVars>
      </dgm:prSet>
      <dgm:spPr>
        <a:prstGeom prst="rect">
          <a:avLst/>
        </a:prstGeom>
      </dgm:spPr>
    </dgm:pt>
    <dgm:pt modelId="{E7EDFFB1-ED0B-45D5-B08F-DE8727E58511}" type="pres">
      <dgm:prSet presAssocID="{8D769458-B616-485F-9283-4CED71C9E332}" presName="sibTrans" presStyleCnt="0"/>
      <dgm:spPr/>
    </dgm:pt>
    <dgm:pt modelId="{B02ED251-E97C-4AF9-A351-F59FDDEAD027}" type="pres">
      <dgm:prSet presAssocID="{4768DAF4-8553-4F89-99F1-62B08CD106CB}" presName="node" presStyleLbl="alignAccFollowNode1" presStyleIdx="8" presStyleCnt="13" custScaleX="79691" custLinFactX="54547" custLinFactNeighborX="100000">
        <dgm:presLayoutVars>
          <dgm:bulletEnabled val="1"/>
        </dgm:presLayoutVars>
      </dgm:prSet>
      <dgm:spPr>
        <a:prstGeom prst="rect">
          <a:avLst/>
        </a:prstGeom>
      </dgm:spPr>
    </dgm:pt>
    <dgm:pt modelId="{3F03A2E4-BC85-4EA1-A556-E6243CD95938}" type="pres">
      <dgm:prSet presAssocID="{636F85BA-5446-449A-8BC4-A421DF38E956}" presName="vSp" presStyleCnt="0"/>
      <dgm:spPr/>
    </dgm:pt>
    <dgm:pt modelId="{E8BCF9F7-6C5D-4AFE-A5F8-83B49B984662}" type="pres">
      <dgm:prSet presAssocID="{9CD9DF5F-68FD-4785-AA3C-110C0D731BEF}" presName="horFlow" presStyleCnt="0"/>
      <dgm:spPr/>
    </dgm:pt>
    <dgm:pt modelId="{5ADC6660-CF87-45FE-B5B9-5C2FBEE98B02}" type="pres">
      <dgm:prSet presAssocID="{9CD9DF5F-68FD-4785-AA3C-110C0D731BEF}" presName="bigChev" presStyleLbl="node1" presStyleIdx="3" presStyleCnt="4"/>
      <dgm:spPr/>
    </dgm:pt>
    <dgm:pt modelId="{D1C010D1-644F-4B0C-885A-3818262A9DA1}" type="pres">
      <dgm:prSet presAssocID="{65CC555B-AE5A-4473-ABCA-17AC256D481F}" presName="parTrans" presStyleCnt="0"/>
      <dgm:spPr/>
    </dgm:pt>
    <dgm:pt modelId="{123F359B-7075-43CB-8951-5EC4CC11BC9A}" type="pres">
      <dgm:prSet presAssocID="{51C6C2CA-300B-43EB-A164-1C2DEE826488}" presName="node" presStyleLbl="alignAccFollowNode1" presStyleIdx="9" presStyleCnt="13" custScaleX="79691" custLinFactX="5017" custLinFactNeighborX="100000">
        <dgm:presLayoutVars>
          <dgm:bulletEnabled val="1"/>
        </dgm:presLayoutVars>
      </dgm:prSet>
      <dgm:spPr>
        <a:prstGeom prst="rect">
          <a:avLst/>
        </a:prstGeom>
      </dgm:spPr>
    </dgm:pt>
    <dgm:pt modelId="{EF527488-155F-41DD-9BFE-411CD2910F82}" type="pres">
      <dgm:prSet presAssocID="{9545A4BF-57F8-4828-B386-E7164445C416}" presName="sibTrans" presStyleCnt="0"/>
      <dgm:spPr/>
    </dgm:pt>
    <dgm:pt modelId="{A3B778BE-4BAA-4DD1-9677-FB517CF77C6B}" type="pres">
      <dgm:prSet presAssocID="{87CA92D2-55AF-4CAA-BEB6-7D3299F9955F}" presName="node" presStyleLbl="alignAccFollowNode1" presStyleIdx="10" presStyleCnt="13" custScaleX="79691" custLinFactX="21600" custLinFactNeighborX="100000">
        <dgm:presLayoutVars>
          <dgm:bulletEnabled val="1"/>
        </dgm:presLayoutVars>
      </dgm:prSet>
      <dgm:spPr>
        <a:prstGeom prst="rect">
          <a:avLst/>
        </a:prstGeom>
      </dgm:spPr>
    </dgm:pt>
    <dgm:pt modelId="{98D48C0D-510C-40ED-939A-F3B5C38BBB3B}" type="pres">
      <dgm:prSet presAssocID="{CDA20DE4-CFA3-46F5-B3EF-0B79B8F2B0A8}" presName="sibTrans" presStyleCnt="0"/>
      <dgm:spPr/>
    </dgm:pt>
    <dgm:pt modelId="{65F90123-449F-4438-9AA4-50B9271405E8}" type="pres">
      <dgm:prSet presAssocID="{767E70FD-569E-4CDF-8287-A6C5D69AA9FA}" presName="node" presStyleLbl="alignAccFollowNode1" presStyleIdx="11" presStyleCnt="13" custScaleX="79691" custLinFactX="38140" custLinFactNeighborX="100000">
        <dgm:presLayoutVars>
          <dgm:bulletEnabled val="1"/>
        </dgm:presLayoutVars>
      </dgm:prSet>
      <dgm:spPr>
        <a:prstGeom prst="rect">
          <a:avLst/>
        </a:prstGeom>
      </dgm:spPr>
    </dgm:pt>
    <dgm:pt modelId="{2B2BDAE3-CECA-4A1C-B3B1-A3F6AD6A6A27}" type="pres">
      <dgm:prSet presAssocID="{44CC3A73-F3A7-48F3-8D47-98FF462AE4F2}" presName="sibTrans" presStyleCnt="0"/>
      <dgm:spPr/>
    </dgm:pt>
    <dgm:pt modelId="{654E8A03-706B-449E-BE6B-07F800709CF5}" type="pres">
      <dgm:prSet presAssocID="{169870BF-74BE-4E95-8508-4CCDCDB437A2}" presName="node" presStyleLbl="alignAccFollowNode1" presStyleIdx="12" presStyleCnt="13" custScaleX="79691" custLinFactX="54547" custLinFactNeighborX="100000">
        <dgm:presLayoutVars>
          <dgm:bulletEnabled val="1"/>
        </dgm:presLayoutVars>
      </dgm:prSet>
      <dgm:spPr>
        <a:prstGeom prst="rect">
          <a:avLst/>
        </a:prstGeom>
      </dgm:spPr>
    </dgm:pt>
  </dgm:ptLst>
  <dgm:cxnLst>
    <dgm:cxn modelId="{3AFFBE00-5647-40B4-8273-8308159DAAE8}" type="presOf" srcId="{87CA92D2-55AF-4CAA-BEB6-7D3299F9955F}" destId="{A3B778BE-4BAA-4DD1-9677-FB517CF77C6B}" srcOrd="0" destOrd="0" presId="urn:microsoft.com/office/officeart/2005/8/layout/lProcess3"/>
    <dgm:cxn modelId="{CC2DBC02-1B37-45E0-A884-1B00E11EDE6B}" type="presOf" srcId="{56A538C3-0792-4BB3-A71C-D8D7B410F6DE}" destId="{C058C6A6-6EE8-4232-AED0-22880E92BBB2}" srcOrd="0" destOrd="0" presId="urn:microsoft.com/office/officeart/2005/8/layout/lProcess3"/>
    <dgm:cxn modelId="{649F7705-54BB-40D2-AAAF-A679FABDF0B7}" srcId="{9CD9DF5F-68FD-4785-AA3C-110C0D731BEF}" destId="{51C6C2CA-300B-43EB-A164-1C2DEE826488}" srcOrd="0" destOrd="0" parTransId="{65CC555B-AE5A-4473-ABCA-17AC256D481F}" sibTransId="{9545A4BF-57F8-4828-B386-E7164445C416}"/>
    <dgm:cxn modelId="{38D7AD1C-4642-438B-9907-E79CC1864287}" srcId="{DB403636-FD32-4E44-9BE9-AA837D8C6AD8}" destId="{B56FFADE-8FF7-4A70-9563-5B21D0AEAA70}" srcOrd="0" destOrd="0" parTransId="{28F29250-6764-4FB2-98B2-C4DDDF414669}" sibTransId="{533E03B8-B295-4715-88D7-D81A07C012C1}"/>
    <dgm:cxn modelId="{6DDE071D-F09E-47FB-B730-311A23558D4A}" srcId="{9CD9DF5F-68FD-4785-AA3C-110C0D731BEF}" destId="{169870BF-74BE-4E95-8508-4CCDCDB437A2}" srcOrd="3" destOrd="0" parTransId="{C0E01935-C5ED-47A2-A948-DEAC2B1B390F}" sibTransId="{864AA004-9CE6-42C6-AB20-64572F1EFC8B}"/>
    <dgm:cxn modelId="{1ABFB91E-5461-4F27-A841-AB71BAD11C36}" srcId="{636F85BA-5446-449A-8BC4-A421DF38E956}" destId="{4768DAF4-8553-4F89-99F1-62B08CD106CB}" srcOrd="3" destOrd="0" parTransId="{7C16AE0E-D0DF-45CA-BE0A-129F7FBE0475}" sibTransId="{FECE3D33-6B27-4B83-9EE2-4AF7D5C1C107}"/>
    <dgm:cxn modelId="{2D626921-47D4-4A2D-A2E7-AF1A7D4E9C82}" type="presOf" srcId="{DB403636-FD32-4E44-9BE9-AA837D8C6AD8}" destId="{EFB4FE74-5A4F-45CF-8698-92ED8904076D}" srcOrd="0" destOrd="0" presId="urn:microsoft.com/office/officeart/2005/8/layout/lProcess3"/>
    <dgm:cxn modelId="{6E749821-6938-492F-A90E-D6DE0CDB5E47}" type="presOf" srcId="{169870BF-74BE-4E95-8508-4CCDCDB437A2}" destId="{654E8A03-706B-449E-BE6B-07F800709CF5}" srcOrd="0" destOrd="0" presId="urn:microsoft.com/office/officeart/2005/8/layout/lProcess3"/>
    <dgm:cxn modelId="{E6E19322-2541-4E55-A564-96DC09D681C3}" srcId="{BCA2E8A9-18F7-487F-B435-3A34305E03D6}" destId="{53A0320B-F871-42A4-8D5C-0516BF66E2D2}" srcOrd="0" destOrd="0" parTransId="{1EA977CF-3673-4B81-8B59-9613DFDEA8E3}" sibTransId="{2782FD5F-3B1B-43E0-B47A-8B2C67AB267E}"/>
    <dgm:cxn modelId="{FF070647-C4E5-404E-98F2-C26A83618387}" srcId="{31450BEB-7244-4A05-AD4A-9B1E9C0C4D61}" destId="{636F85BA-5446-449A-8BC4-A421DF38E956}" srcOrd="2" destOrd="0" parTransId="{E6A95568-3C7B-4D95-AB6E-1C796E741BDC}" sibTransId="{E927B09E-3801-41D7-A93F-7AE6E6E2E41B}"/>
    <dgm:cxn modelId="{A0416A68-1296-4E3B-9EF3-97E1273DC251}" srcId="{636F85BA-5446-449A-8BC4-A421DF38E956}" destId="{D4174B19-642B-4A0E-8269-8A2A2D30C291}" srcOrd="2" destOrd="0" parTransId="{7E6D9894-8AA5-492C-9FC7-C66DF6204B04}" sibTransId="{8D769458-B616-485F-9283-4CED71C9E332}"/>
    <dgm:cxn modelId="{16FDC948-795A-4C8C-B4B7-32A412447FA7}" srcId="{DB403636-FD32-4E44-9BE9-AA837D8C6AD8}" destId="{AC4C3DC7-B9BD-4136-9CE6-9B8077F86E71}" srcOrd="2" destOrd="0" parTransId="{8C471231-2073-40E9-A693-613AFC111351}" sibTransId="{B61E5722-4B1A-4DD7-9608-2BC24A747EC9}"/>
    <dgm:cxn modelId="{7781CB69-5620-4755-A6D2-2DBF02000669}" type="presOf" srcId="{AC4C3DC7-B9BD-4136-9CE6-9B8077F86E71}" destId="{3A34020F-C518-4A56-827C-7D3A0B7EDAD0}" srcOrd="0" destOrd="0" presId="urn:microsoft.com/office/officeart/2005/8/layout/lProcess3"/>
    <dgm:cxn modelId="{A1051E4D-1116-450A-ACDE-B22F2C99CA2F}" srcId="{BCA2E8A9-18F7-487F-B435-3A34305E03D6}" destId="{E7E40753-72C2-4C1A-98B7-82A289276C49}" srcOrd="1" destOrd="0" parTransId="{79CF1672-756A-455B-9E2E-ABE096474255}" sibTransId="{2FFC68DF-BE05-4536-BCB4-E7C79F04ADFE}"/>
    <dgm:cxn modelId="{3B7F1E72-DA73-48E2-A46C-6CE8D4E7D08C}" type="presOf" srcId="{767E70FD-569E-4CDF-8287-A6C5D69AA9FA}" destId="{65F90123-449F-4438-9AA4-50B9271405E8}" srcOrd="0" destOrd="0" presId="urn:microsoft.com/office/officeart/2005/8/layout/lProcess3"/>
    <dgm:cxn modelId="{3DF0F555-D855-45E3-A70D-38A010FF7E7E}" srcId="{31450BEB-7244-4A05-AD4A-9B1E9C0C4D61}" destId="{BCA2E8A9-18F7-487F-B435-3A34305E03D6}" srcOrd="0" destOrd="0" parTransId="{C4A86112-0AB6-42E8-8B35-92FAF1E0A6EA}" sibTransId="{80D9DC8D-38C4-46EE-A9DB-1B18A1546965}"/>
    <dgm:cxn modelId="{2748348C-3527-453C-B475-E70C5AB5C3E1}" type="presOf" srcId="{51C6C2CA-300B-43EB-A164-1C2DEE826488}" destId="{123F359B-7075-43CB-8951-5EC4CC11BC9A}" srcOrd="0" destOrd="0" presId="urn:microsoft.com/office/officeart/2005/8/layout/lProcess3"/>
    <dgm:cxn modelId="{6A0A518E-0820-45FF-A196-467E50D80A09}" type="presOf" srcId="{9CD9DF5F-68FD-4785-AA3C-110C0D731BEF}" destId="{5ADC6660-CF87-45FE-B5B9-5C2FBEE98B02}" srcOrd="0" destOrd="0" presId="urn:microsoft.com/office/officeart/2005/8/layout/lProcess3"/>
    <dgm:cxn modelId="{1D88FD91-3317-4887-911D-91BFF2E47C34}" srcId="{9CD9DF5F-68FD-4785-AA3C-110C0D731BEF}" destId="{767E70FD-569E-4CDF-8287-A6C5D69AA9FA}" srcOrd="2" destOrd="0" parTransId="{F185588C-8BDA-41C0-A691-2AFFA3C7E281}" sibTransId="{44CC3A73-F3A7-48F3-8D47-98FF462AE4F2}"/>
    <dgm:cxn modelId="{02913D95-AA63-4B68-BA9F-651B67341CC8}" srcId="{636F85BA-5446-449A-8BC4-A421DF38E956}" destId="{FE16A98D-FDAF-44B2-8EFB-AC77FBE8429A}" srcOrd="0" destOrd="0" parTransId="{D3843487-B6BF-434B-A0E8-2C96A79C6FBD}" sibTransId="{F57C98D3-4C6C-43C0-8717-1A11E926AA9C}"/>
    <dgm:cxn modelId="{45F5079C-30AB-4D39-9A33-B57DF05B5720}" srcId="{636F85BA-5446-449A-8BC4-A421DF38E956}" destId="{9F90BAD5-050B-467C-92A3-1759695947FB}" srcOrd="1" destOrd="0" parTransId="{547E0D27-A54A-4322-B440-2A9AD9C538DA}" sibTransId="{8FB5FCB0-4FA8-4427-AEC8-B9157F9A648E}"/>
    <dgm:cxn modelId="{2A7AA59D-D559-4D6B-B1D9-1739FE67D4AC}" srcId="{31450BEB-7244-4A05-AD4A-9B1E9C0C4D61}" destId="{9CD9DF5F-68FD-4785-AA3C-110C0D731BEF}" srcOrd="3" destOrd="0" parTransId="{5FD19487-DFDB-4FAA-9D85-A8C87C965D76}" sibTransId="{A714C923-0D6C-4122-98CD-A7D124EB66F5}"/>
    <dgm:cxn modelId="{4D01E0A7-CE92-4D12-9052-E3B83AF22184}" srcId="{9CD9DF5F-68FD-4785-AA3C-110C0D731BEF}" destId="{87CA92D2-55AF-4CAA-BEB6-7D3299F9955F}" srcOrd="1" destOrd="0" parTransId="{C11E67F5-3667-44FF-839D-3DE631038A72}" sibTransId="{CDA20DE4-CFA3-46F5-B3EF-0B79B8F2B0A8}"/>
    <dgm:cxn modelId="{2BC245B2-18C7-423F-B42F-D54366A11DC9}" type="presOf" srcId="{B56FFADE-8FF7-4A70-9563-5B21D0AEAA70}" destId="{24790FA4-D351-47EA-B31D-E83BD0AD616C}" srcOrd="0" destOrd="0" presId="urn:microsoft.com/office/officeart/2005/8/layout/lProcess3"/>
    <dgm:cxn modelId="{35EA69B2-C4E4-4673-9E64-8D130EECCA11}" type="presOf" srcId="{31450BEB-7244-4A05-AD4A-9B1E9C0C4D61}" destId="{1422BA6E-3E70-409F-9483-733FE6A5DBD9}" srcOrd="0" destOrd="0" presId="urn:microsoft.com/office/officeart/2005/8/layout/lProcess3"/>
    <dgm:cxn modelId="{4A0853B5-A379-493E-902D-98B01957B7E6}" type="presOf" srcId="{53A0320B-F871-42A4-8D5C-0516BF66E2D2}" destId="{AC30F999-E9CD-404D-B604-38AE9DD52660}" srcOrd="0" destOrd="0" presId="urn:microsoft.com/office/officeart/2005/8/layout/lProcess3"/>
    <dgm:cxn modelId="{BBB2B2C0-64C3-481E-868D-0161AE57D8E6}" type="presOf" srcId="{4768DAF4-8553-4F89-99F1-62B08CD106CB}" destId="{B02ED251-E97C-4AF9-A351-F59FDDEAD027}" srcOrd="0" destOrd="0" presId="urn:microsoft.com/office/officeart/2005/8/layout/lProcess3"/>
    <dgm:cxn modelId="{38E1DEC5-DA88-4BFF-A26D-05CDE880D58B}" type="presOf" srcId="{E7E40753-72C2-4C1A-98B7-82A289276C49}" destId="{7FE62C38-E090-4202-AC0A-DBABAA90935D}" srcOrd="0" destOrd="0" presId="urn:microsoft.com/office/officeart/2005/8/layout/lProcess3"/>
    <dgm:cxn modelId="{9EDC4EC8-BCBA-4A4B-99DF-0B7FCCB515E1}" srcId="{31450BEB-7244-4A05-AD4A-9B1E9C0C4D61}" destId="{DB403636-FD32-4E44-9BE9-AA837D8C6AD8}" srcOrd="1" destOrd="0" parTransId="{B1DAEEC1-874F-47F8-A297-1AD668A61640}" sibTransId="{F18142F1-9AE9-4380-9391-2B566DEF0065}"/>
    <dgm:cxn modelId="{302ED1D7-102A-4C8A-A9D0-1AA331EFCA0B}" srcId="{DB403636-FD32-4E44-9BE9-AA837D8C6AD8}" destId="{56A538C3-0792-4BB3-A71C-D8D7B410F6DE}" srcOrd="1" destOrd="0" parTransId="{1E3D3D7B-FAAE-4840-82E1-4F2B032E7625}" sibTransId="{37E2E4D3-0D66-4F74-BAEE-B3E6DDDA7CDF}"/>
    <dgm:cxn modelId="{75376FDD-6512-4A86-9482-5D0CFD86793B}" type="presOf" srcId="{BCA2E8A9-18F7-487F-B435-3A34305E03D6}" destId="{D881BBFE-9A00-42BF-9844-2A26F0BE1758}" srcOrd="0" destOrd="0" presId="urn:microsoft.com/office/officeart/2005/8/layout/lProcess3"/>
    <dgm:cxn modelId="{DA69F0DE-27CE-4F64-A813-6BD121F04B95}" type="presOf" srcId="{D4174B19-642B-4A0E-8269-8A2A2D30C291}" destId="{BBC8A27B-B43D-4052-B0A8-627AF40C2E35}" srcOrd="0" destOrd="0" presId="urn:microsoft.com/office/officeart/2005/8/layout/lProcess3"/>
    <dgm:cxn modelId="{1CF675EA-7F7C-4478-A2E2-4DD43891BCD5}" type="presOf" srcId="{9F90BAD5-050B-467C-92A3-1759695947FB}" destId="{9F1B5CAE-042D-4DD0-A9E6-D8B978E85958}" srcOrd="0" destOrd="0" presId="urn:microsoft.com/office/officeart/2005/8/layout/lProcess3"/>
    <dgm:cxn modelId="{2FCE69F4-5711-42B7-8173-060AB7476128}" type="presOf" srcId="{636F85BA-5446-449A-8BC4-A421DF38E956}" destId="{703ACA24-B136-4C47-95E0-43A57A645496}" srcOrd="0" destOrd="0" presId="urn:microsoft.com/office/officeart/2005/8/layout/lProcess3"/>
    <dgm:cxn modelId="{9D15C9FA-3483-43FD-8B6F-7CABD0CCC173}" type="presOf" srcId="{FE16A98D-FDAF-44B2-8EFB-AC77FBE8429A}" destId="{AA36A1AE-13F7-472E-A7DB-FB4556E47721}" srcOrd="0" destOrd="0" presId="urn:microsoft.com/office/officeart/2005/8/layout/lProcess3"/>
    <dgm:cxn modelId="{DCAC2842-7E63-40D2-BD4E-4BCAD67DEA9D}" type="presParOf" srcId="{1422BA6E-3E70-409F-9483-733FE6A5DBD9}" destId="{5BB1F813-D667-4EE9-BC60-E60523FB1F94}" srcOrd="0" destOrd="0" presId="urn:microsoft.com/office/officeart/2005/8/layout/lProcess3"/>
    <dgm:cxn modelId="{6A8F5A85-8C4C-43BD-902B-047D7CC1B389}" type="presParOf" srcId="{5BB1F813-D667-4EE9-BC60-E60523FB1F94}" destId="{D881BBFE-9A00-42BF-9844-2A26F0BE1758}" srcOrd="0" destOrd="0" presId="urn:microsoft.com/office/officeart/2005/8/layout/lProcess3"/>
    <dgm:cxn modelId="{F7B81D96-A2E4-46A1-84DC-0F0DA5F999B2}" type="presParOf" srcId="{5BB1F813-D667-4EE9-BC60-E60523FB1F94}" destId="{28A1937C-A709-4856-A0D7-C5A7D6C83F93}" srcOrd="1" destOrd="0" presId="urn:microsoft.com/office/officeart/2005/8/layout/lProcess3"/>
    <dgm:cxn modelId="{BFCBBA69-90D8-407D-AB1D-1A99A0820E4F}" type="presParOf" srcId="{5BB1F813-D667-4EE9-BC60-E60523FB1F94}" destId="{AC30F999-E9CD-404D-B604-38AE9DD52660}" srcOrd="2" destOrd="0" presId="urn:microsoft.com/office/officeart/2005/8/layout/lProcess3"/>
    <dgm:cxn modelId="{026339C3-16CB-41EF-87D6-9CF18188AB6C}" type="presParOf" srcId="{5BB1F813-D667-4EE9-BC60-E60523FB1F94}" destId="{816C5F96-6A8D-47B1-A2D5-D7AA67BCC0FA}" srcOrd="3" destOrd="0" presId="urn:microsoft.com/office/officeart/2005/8/layout/lProcess3"/>
    <dgm:cxn modelId="{0A17ADE6-A9FF-4879-B2A5-96573D13C48D}" type="presParOf" srcId="{5BB1F813-D667-4EE9-BC60-E60523FB1F94}" destId="{7FE62C38-E090-4202-AC0A-DBABAA90935D}" srcOrd="4" destOrd="0" presId="urn:microsoft.com/office/officeart/2005/8/layout/lProcess3"/>
    <dgm:cxn modelId="{39269BAD-5D63-4922-9F70-34B66DE725DE}" type="presParOf" srcId="{1422BA6E-3E70-409F-9483-733FE6A5DBD9}" destId="{D2FA419A-36C9-4EB4-9A0D-1796BF05AAD7}" srcOrd="1" destOrd="0" presId="urn:microsoft.com/office/officeart/2005/8/layout/lProcess3"/>
    <dgm:cxn modelId="{2B67F7EB-5DD5-4FFB-AFCF-365EA4C8FFD1}" type="presParOf" srcId="{1422BA6E-3E70-409F-9483-733FE6A5DBD9}" destId="{3AF9EDA0-BD8F-4C0D-B526-C931F7BA3500}" srcOrd="2" destOrd="0" presId="urn:microsoft.com/office/officeart/2005/8/layout/lProcess3"/>
    <dgm:cxn modelId="{5DDFB5CD-1486-40C3-8052-777111657133}" type="presParOf" srcId="{3AF9EDA0-BD8F-4C0D-B526-C931F7BA3500}" destId="{EFB4FE74-5A4F-45CF-8698-92ED8904076D}" srcOrd="0" destOrd="0" presId="urn:microsoft.com/office/officeart/2005/8/layout/lProcess3"/>
    <dgm:cxn modelId="{CBCD83F1-0B17-4B52-BA9B-D75D862D730D}" type="presParOf" srcId="{3AF9EDA0-BD8F-4C0D-B526-C931F7BA3500}" destId="{27F91FA9-A7A6-4DB1-BBB6-317258B3C617}" srcOrd="1" destOrd="0" presId="urn:microsoft.com/office/officeart/2005/8/layout/lProcess3"/>
    <dgm:cxn modelId="{644AABF4-F6F0-43E1-BDA7-64B914ADD527}" type="presParOf" srcId="{3AF9EDA0-BD8F-4C0D-B526-C931F7BA3500}" destId="{24790FA4-D351-47EA-B31D-E83BD0AD616C}" srcOrd="2" destOrd="0" presId="urn:microsoft.com/office/officeart/2005/8/layout/lProcess3"/>
    <dgm:cxn modelId="{ACF7FAD6-759D-44F3-8021-00213C869EE1}" type="presParOf" srcId="{3AF9EDA0-BD8F-4C0D-B526-C931F7BA3500}" destId="{B20FE20C-F513-4E8E-9FA1-D65ECE2B822D}" srcOrd="3" destOrd="0" presId="urn:microsoft.com/office/officeart/2005/8/layout/lProcess3"/>
    <dgm:cxn modelId="{C8332C1A-AB2E-4D10-A7A5-E1059EAEBA91}" type="presParOf" srcId="{3AF9EDA0-BD8F-4C0D-B526-C931F7BA3500}" destId="{C058C6A6-6EE8-4232-AED0-22880E92BBB2}" srcOrd="4" destOrd="0" presId="urn:microsoft.com/office/officeart/2005/8/layout/lProcess3"/>
    <dgm:cxn modelId="{B7F14B78-6708-4452-A70F-46E956747D7C}" type="presParOf" srcId="{3AF9EDA0-BD8F-4C0D-B526-C931F7BA3500}" destId="{B8190C45-9466-463A-B876-039347F38B97}" srcOrd="5" destOrd="0" presId="urn:microsoft.com/office/officeart/2005/8/layout/lProcess3"/>
    <dgm:cxn modelId="{08BBF2A1-38A4-4422-BD35-3AB58867DF0B}" type="presParOf" srcId="{3AF9EDA0-BD8F-4C0D-B526-C931F7BA3500}" destId="{3A34020F-C518-4A56-827C-7D3A0B7EDAD0}" srcOrd="6" destOrd="0" presId="urn:microsoft.com/office/officeart/2005/8/layout/lProcess3"/>
    <dgm:cxn modelId="{0BA36923-B4EC-43FB-84B1-C45064E0CA7A}" type="presParOf" srcId="{1422BA6E-3E70-409F-9483-733FE6A5DBD9}" destId="{DAEE67BF-278F-42A9-AC16-8E5D2C4D047D}" srcOrd="3" destOrd="0" presId="urn:microsoft.com/office/officeart/2005/8/layout/lProcess3"/>
    <dgm:cxn modelId="{10D5EA23-12CC-4B92-9052-DB5AE26E844E}" type="presParOf" srcId="{1422BA6E-3E70-409F-9483-733FE6A5DBD9}" destId="{4CE6EAA3-9D53-4B87-B7A1-D32F5A51C598}" srcOrd="4" destOrd="0" presId="urn:microsoft.com/office/officeart/2005/8/layout/lProcess3"/>
    <dgm:cxn modelId="{A78A87E8-B2CA-441A-B12D-6A858001439A}" type="presParOf" srcId="{4CE6EAA3-9D53-4B87-B7A1-D32F5A51C598}" destId="{703ACA24-B136-4C47-95E0-43A57A645496}" srcOrd="0" destOrd="0" presId="urn:microsoft.com/office/officeart/2005/8/layout/lProcess3"/>
    <dgm:cxn modelId="{3AEB78E9-6BA2-42CF-BE17-E97E556EB892}" type="presParOf" srcId="{4CE6EAA3-9D53-4B87-B7A1-D32F5A51C598}" destId="{C8B8AB81-6797-4C2D-B17D-0B13F05DAF07}" srcOrd="1" destOrd="0" presId="urn:microsoft.com/office/officeart/2005/8/layout/lProcess3"/>
    <dgm:cxn modelId="{C4BFBEB4-ED22-4110-A106-1CBB8A7ED01D}" type="presParOf" srcId="{4CE6EAA3-9D53-4B87-B7A1-D32F5A51C598}" destId="{AA36A1AE-13F7-472E-A7DB-FB4556E47721}" srcOrd="2" destOrd="0" presId="urn:microsoft.com/office/officeart/2005/8/layout/lProcess3"/>
    <dgm:cxn modelId="{AC492EC8-95B6-44DE-9A80-6BB2536536DD}" type="presParOf" srcId="{4CE6EAA3-9D53-4B87-B7A1-D32F5A51C598}" destId="{986803EE-23BB-4235-912B-44FE526F738E}" srcOrd="3" destOrd="0" presId="urn:microsoft.com/office/officeart/2005/8/layout/lProcess3"/>
    <dgm:cxn modelId="{E3747C77-8225-49E1-ADA4-64039BE14E16}" type="presParOf" srcId="{4CE6EAA3-9D53-4B87-B7A1-D32F5A51C598}" destId="{9F1B5CAE-042D-4DD0-A9E6-D8B978E85958}" srcOrd="4" destOrd="0" presId="urn:microsoft.com/office/officeart/2005/8/layout/lProcess3"/>
    <dgm:cxn modelId="{BCDBBDC4-996F-4A0F-9C62-DE5F5728A59D}" type="presParOf" srcId="{4CE6EAA3-9D53-4B87-B7A1-D32F5A51C598}" destId="{F3998495-0FE3-44C9-8700-2D17D3C0F6C1}" srcOrd="5" destOrd="0" presId="urn:microsoft.com/office/officeart/2005/8/layout/lProcess3"/>
    <dgm:cxn modelId="{F5E5B662-6955-4404-9692-CFE09D429AD7}" type="presParOf" srcId="{4CE6EAA3-9D53-4B87-B7A1-D32F5A51C598}" destId="{BBC8A27B-B43D-4052-B0A8-627AF40C2E35}" srcOrd="6" destOrd="0" presId="urn:microsoft.com/office/officeart/2005/8/layout/lProcess3"/>
    <dgm:cxn modelId="{B659DC8B-791A-462F-838D-0298DCF4DDB6}" type="presParOf" srcId="{4CE6EAA3-9D53-4B87-B7A1-D32F5A51C598}" destId="{E7EDFFB1-ED0B-45D5-B08F-DE8727E58511}" srcOrd="7" destOrd="0" presId="urn:microsoft.com/office/officeart/2005/8/layout/lProcess3"/>
    <dgm:cxn modelId="{1BCC05D5-C77C-40D1-B232-D15999D54360}" type="presParOf" srcId="{4CE6EAA3-9D53-4B87-B7A1-D32F5A51C598}" destId="{B02ED251-E97C-4AF9-A351-F59FDDEAD027}" srcOrd="8" destOrd="0" presId="urn:microsoft.com/office/officeart/2005/8/layout/lProcess3"/>
    <dgm:cxn modelId="{E65A4BC9-5D13-4F03-9385-062CB35F1413}" type="presParOf" srcId="{1422BA6E-3E70-409F-9483-733FE6A5DBD9}" destId="{3F03A2E4-BC85-4EA1-A556-E6243CD95938}" srcOrd="5" destOrd="0" presId="urn:microsoft.com/office/officeart/2005/8/layout/lProcess3"/>
    <dgm:cxn modelId="{256810EA-63BF-424F-85E9-78568C8FC9B3}" type="presParOf" srcId="{1422BA6E-3E70-409F-9483-733FE6A5DBD9}" destId="{E8BCF9F7-6C5D-4AFE-A5F8-83B49B984662}" srcOrd="6" destOrd="0" presId="urn:microsoft.com/office/officeart/2005/8/layout/lProcess3"/>
    <dgm:cxn modelId="{38725130-BCD6-4643-928C-674BA3AE9786}" type="presParOf" srcId="{E8BCF9F7-6C5D-4AFE-A5F8-83B49B984662}" destId="{5ADC6660-CF87-45FE-B5B9-5C2FBEE98B02}" srcOrd="0" destOrd="0" presId="urn:microsoft.com/office/officeart/2005/8/layout/lProcess3"/>
    <dgm:cxn modelId="{170D4CBC-3432-4145-A543-1F279732B3B6}" type="presParOf" srcId="{E8BCF9F7-6C5D-4AFE-A5F8-83B49B984662}" destId="{D1C010D1-644F-4B0C-885A-3818262A9DA1}" srcOrd="1" destOrd="0" presId="urn:microsoft.com/office/officeart/2005/8/layout/lProcess3"/>
    <dgm:cxn modelId="{BC586D90-3445-4AFF-BBF7-19107537475F}" type="presParOf" srcId="{E8BCF9F7-6C5D-4AFE-A5F8-83B49B984662}" destId="{123F359B-7075-43CB-8951-5EC4CC11BC9A}" srcOrd="2" destOrd="0" presId="urn:microsoft.com/office/officeart/2005/8/layout/lProcess3"/>
    <dgm:cxn modelId="{03FD6608-8138-479A-A9C6-0E3CEF27CC43}" type="presParOf" srcId="{E8BCF9F7-6C5D-4AFE-A5F8-83B49B984662}" destId="{EF527488-155F-41DD-9BFE-411CD2910F82}" srcOrd="3" destOrd="0" presId="urn:microsoft.com/office/officeart/2005/8/layout/lProcess3"/>
    <dgm:cxn modelId="{66C4B838-6505-4A9A-A759-7E2F53B23E6B}" type="presParOf" srcId="{E8BCF9F7-6C5D-4AFE-A5F8-83B49B984662}" destId="{A3B778BE-4BAA-4DD1-9677-FB517CF77C6B}" srcOrd="4" destOrd="0" presId="urn:microsoft.com/office/officeart/2005/8/layout/lProcess3"/>
    <dgm:cxn modelId="{F4B9B6B7-3F5A-479C-AB1F-371A1BEFBB87}" type="presParOf" srcId="{E8BCF9F7-6C5D-4AFE-A5F8-83B49B984662}" destId="{98D48C0D-510C-40ED-939A-F3B5C38BBB3B}" srcOrd="5" destOrd="0" presId="urn:microsoft.com/office/officeart/2005/8/layout/lProcess3"/>
    <dgm:cxn modelId="{B4EC0FE5-5DC3-4984-885E-1FAF77EB7199}" type="presParOf" srcId="{E8BCF9F7-6C5D-4AFE-A5F8-83B49B984662}" destId="{65F90123-449F-4438-9AA4-50B9271405E8}" srcOrd="6" destOrd="0" presId="urn:microsoft.com/office/officeart/2005/8/layout/lProcess3"/>
    <dgm:cxn modelId="{3BC314B2-D06E-4531-A556-472B5B2A1A91}" type="presParOf" srcId="{E8BCF9F7-6C5D-4AFE-A5F8-83B49B984662}" destId="{2B2BDAE3-CECA-4A1C-B3B1-A3F6AD6A6A27}" srcOrd="7" destOrd="0" presId="urn:microsoft.com/office/officeart/2005/8/layout/lProcess3"/>
    <dgm:cxn modelId="{306E5EA7-A471-4B23-92D6-0656A1FB9F65}" type="presParOf" srcId="{E8BCF9F7-6C5D-4AFE-A5F8-83B49B984662}" destId="{654E8A03-706B-449E-BE6B-07F800709CF5}"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59B5CF-1798-405E-A18B-187DEC37A890}" type="doc">
      <dgm:prSet loTypeId="urn:microsoft.com/office/officeart/2005/8/layout/equation1" loCatId="process" qsTypeId="urn:microsoft.com/office/officeart/2005/8/quickstyle/simple1" qsCatId="simple" csTypeId="urn:microsoft.com/office/officeart/2005/8/colors/colorful1" csCatId="colorful" phldr="1"/>
      <dgm:spPr/>
    </dgm:pt>
    <dgm:pt modelId="{B3A7052B-E92B-4B16-82DC-6CBD31DDB88A}">
      <dgm:prSet phldrT="[Text]" custT="1"/>
      <dgm:spPr/>
      <dgm:t>
        <a:bodyPr/>
        <a:lstStyle/>
        <a:p>
          <a:r>
            <a:rPr lang="en-US" sz="2400"/>
            <a:t>Faircloth</a:t>
          </a:r>
        </a:p>
      </dgm:t>
    </dgm:pt>
    <dgm:pt modelId="{AF0ED968-9FB0-4501-8226-6BE4E7E7613F}" type="parTrans" cxnId="{0E71B25E-3904-41B7-B28C-7854C55F67BA}">
      <dgm:prSet/>
      <dgm:spPr/>
      <dgm:t>
        <a:bodyPr/>
        <a:lstStyle/>
        <a:p>
          <a:endParaRPr lang="en-US"/>
        </a:p>
      </dgm:t>
    </dgm:pt>
    <dgm:pt modelId="{4A3F91DB-FAED-4C84-9D76-D6E8F629CE1C}" type="sibTrans" cxnId="{0E71B25E-3904-41B7-B28C-7854C55F67BA}">
      <dgm:prSet/>
      <dgm:spPr/>
      <dgm:t>
        <a:bodyPr/>
        <a:lstStyle/>
        <a:p>
          <a:endParaRPr lang="en-US"/>
        </a:p>
      </dgm:t>
    </dgm:pt>
    <dgm:pt modelId="{6126B798-E6AB-4F1E-A708-33A319EE88D0}">
      <dgm:prSet phldrT="[Text]" custT="1"/>
      <dgm:spPr/>
      <dgm:t>
        <a:bodyPr/>
        <a:lstStyle/>
        <a:p>
          <a:r>
            <a:rPr lang="en-US" sz="2800"/>
            <a:t>RAD</a:t>
          </a:r>
        </a:p>
      </dgm:t>
    </dgm:pt>
    <dgm:pt modelId="{18091F14-BF74-4A22-9087-8634BFAC00A7}" type="parTrans" cxnId="{656A3A8F-C517-4D97-8587-7338D78ABB95}">
      <dgm:prSet/>
      <dgm:spPr/>
      <dgm:t>
        <a:bodyPr/>
        <a:lstStyle/>
        <a:p>
          <a:endParaRPr lang="en-US"/>
        </a:p>
      </dgm:t>
    </dgm:pt>
    <dgm:pt modelId="{2D82AAE9-556F-4800-9549-07E28D07D21A}" type="sibTrans" cxnId="{656A3A8F-C517-4D97-8587-7338D78ABB95}">
      <dgm:prSet/>
      <dgm:spPr/>
      <dgm:t>
        <a:bodyPr/>
        <a:lstStyle/>
        <a:p>
          <a:endParaRPr lang="en-US"/>
        </a:p>
      </dgm:t>
    </dgm:pt>
    <dgm:pt modelId="{5868897B-8EB5-4F4A-872E-919CC47CF113}">
      <dgm:prSet phldrT="[Text]" custT="1"/>
      <dgm:spPr/>
      <dgm:t>
        <a:bodyPr/>
        <a:lstStyle/>
        <a:p>
          <a:r>
            <a:rPr lang="en-US" sz="1800"/>
            <a:t>Faircloth–to–RAD</a:t>
          </a:r>
          <a:br>
            <a:rPr lang="en-US" sz="1800"/>
          </a:br>
          <a:r>
            <a:rPr lang="en-US" sz="1800"/>
            <a:t>Conversion</a:t>
          </a:r>
        </a:p>
      </dgm:t>
    </dgm:pt>
    <dgm:pt modelId="{D715DF2A-9BBE-4260-B04E-6AD96051404E}" type="parTrans" cxnId="{150C053B-941F-42B2-A7D8-3A7B4548EEB9}">
      <dgm:prSet/>
      <dgm:spPr/>
      <dgm:t>
        <a:bodyPr/>
        <a:lstStyle/>
        <a:p>
          <a:endParaRPr lang="en-US"/>
        </a:p>
      </dgm:t>
    </dgm:pt>
    <dgm:pt modelId="{BD83A1E8-D125-4CF9-91DF-F456571CB584}" type="sibTrans" cxnId="{150C053B-941F-42B2-A7D8-3A7B4548EEB9}">
      <dgm:prSet/>
      <dgm:spPr/>
      <dgm:t>
        <a:bodyPr/>
        <a:lstStyle/>
        <a:p>
          <a:endParaRPr lang="en-US"/>
        </a:p>
      </dgm:t>
    </dgm:pt>
    <dgm:pt modelId="{EC455AD5-9C34-4BE5-8F43-3BE84A8404C0}" type="pres">
      <dgm:prSet presAssocID="{CA59B5CF-1798-405E-A18B-187DEC37A890}" presName="linearFlow" presStyleCnt="0">
        <dgm:presLayoutVars>
          <dgm:dir/>
          <dgm:resizeHandles val="exact"/>
        </dgm:presLayoutVars>
      </dgm:prSet>
      <dgm:spPr/>
    </dgm:pt>
    <dgm:pt modelId="{2B6243D5-E167-44A8-A937-937F34F0C7B8}" type="pres">
      <dgm:prSet presAssocID="{B3A7052B-E92B-4B16-82DC-6CBD31DDB88A}" presName="node" presStyleLbl="node1" presStyleIdx="0" presStyleCnt="3">
        <dgm:presLayoutVars>
          <dgm:bulletEnabled val="1"/>
        </dgm:presLayoutVars>
      </dgm:prSet>
      <dgm:spPr/>
    </dgm:pt>
    <dgm:pt modelId="{7ED29BCA-B718-44B2-AD23-9F630CB9D959}" type="pres">
      <dgm:prSet presAssocID="{4A3F91DB-FAED-4C84-9D76-D6E8F629CE1C}" presName="spacerL" presStyleCnt="0"/>
      <dgm:spPr/>
    </dgm:pt>
    <dgm:pt modelId="{709F0A1A-AA4A-43F3-BBB3-C0A649E7949E}" type="pres">
      <dgm:prSet presAssocID="{4A3F91DB-FAED-4C84-9D76-D6E8F629CE1C}" presName="sibTrans" presStyleLbl="sibTrans2D1" presStyleIdx="0" presStyleCnt="2"/>
      <dgm:spPr/>
    </dgm:pt>
    <dgm:pt modelId="{E7A589DF-C6CA-4125-B10C-6DA74A731AB1}" type="pres">
      <dgm:prSet presAssocID="{4A3F91DB-FAED-4C84-9D76-D6E8F629CE1C}" presName="spacerR" presStyleCnt="0"/>
      <dgm:spPr/>
    </dgm:pt>
    <dgm:pt modelId="{344CD8F1-C763-4CD2-A0E4-9E3B1510A232}" type="pres">
      <dgm:prSet presAssocID="{6126B798-E6AB-4F1E-A708-33A319EE88D0}" presName="node" presStyleLbl="node1" presStyleIdx="1" presStyleCnt="3">
        <dgm:presLayoutVars>
          <dgm:bulletEnabled val="1"/>
        </dgm:presLayoutVars>
      </dgm:prSet>
      <dgm:spPr/>
    </dgm:pt>
    <dgm:pt modelId="{E16371E1-5C1D-4060-B89F-78B83F6B1AF7}" type="pres">
      <dgm:prSet presAssocID="{2D82AAE9-556F-4800-9549-07E28D07D21A}" presName="spacerL" presStyleCnt="0"/>
      <dgm:spPr/>
    </dgm:pt>
    <dgm:pt modelId="{849EBB11-8EF9-44D6-9BC0-3747CD027390}" type="pres">
      <dgm:prSet presAssocID="{2D82AAE9-556F-4800-9549-07E28D07D21A}" presName="sibTrans" presStyleLbl="sibTrans2D1" presStyleIdx="1" presStyleCnt="2"/>
      <dgm:spPr/>
    </dgm:pt>
    <dgm:pt modelId="{16463A3E-8463-4DB2-B31E-D3608794F64E}" type="pres">
      <dgm:prSet presAssocID="{2D82AAE9-556F-4800-9549-07E28D07D21A}" presName="spacerR" presStyleCnt="0"/>
      <dgm:spPr/>
    </dgm:pt>
    <dgm:pt modelId="{C0636A3C-D14A-4EC0-A453-64A1FC387941}" type="pres">
      <dgm:prSet presAssocID="{5868897B-8EB5-4F4A-872E-919CC47CF113}" presName="node" presStyleLbl="node1" presStyleIdx="2" presStyleCnt="3">
        <dgm:presLayoutVars>
          <dgm:bulletEnabled val="1"/>
        </dgm:presLayoutVars>
      </dgm:prSet>
      <dgm:spPr/>
    </dgm:pt>
  </dgm:ptLst>
  <dgm:cxnLst>
    <dgm:cxn modelId="{B16EEA0E-C253-4A83-AF21-A549F6801397}" type="presOf" srcId="{5868897B-8EB5-4F4A-872E-919CC47CF113}" destId="{C0636A3C-D14A-4EC0-A453-64A1FC387941}" srcOrd="0" destOrd="0" presId="urn:microsoft.com/office/officeart/2005/8/layout/equation1"/>
    <dgm:cxn modelId="{150C053B-941F-42B2-A7D8-3A7B4548EEB9}" srcId="{CA59B5CF-1798-405E-A18B-187DEC37A890}" destId="{5868897B-8EB5-4F4A-872E-919CC47CF113}" srcOrd="2" destOrd="0" parTransId="{D715DF2A-9BBE-4260-B04E-6AD96051404E}" sibTransId="{BD83A1E8-D125-4CF9-91DF-F456571CB584}"/>
    <dgm:cxn modelId="{0E71B25E-3904-41B7-B28C-7854C55F67BA}" srcId="{CA59B5CF-1798-405E-A18B-187DEC37A890}" destId="{B3A7052B-E92B-4B16-82DC-6CBD31DDB88A}" srcOrd="0" destOrd="0" parTransId="{AF0ED968-9FB0-4501-8226-6BE4E7E7613F}" sibTransId="{4A3F91DB-FAED-4C84-9D76-D6E8F629CE1C}"/>
    <dgm:cxn modelId="{829D0360-D3A2-4F0C-87FF-2353F68E1D94}" type="presOf" srcId="{B3A7052B-E92B-4B16-82DC-6CBD31DDB88A}" destId="{2B6243D5-E167-44A8-A937-937F34F0C7B8}" srcOrd="0" destOrd="0" presId="urn:microsoft.com/office/officeart/2005/8/layout/equation1"/>
    <dgm:cxn modelId="{6BCA797D-E30B-4342-8FC9-F5BC324CFB9F}" type="presOf" srcId="{4A3F91DB-FAED-4C84-9D76-D6E8F629CE1C}" destId="{709F0A1A-AA4A-43F3-BBB3-C0A649E7949E}" srcOrd="0" destOrd="0" presId="urn:microsoft.com/office/officeart/2005/8/layout/equation1"/>
    <dgm:cxn modelId="{00D6958D-C9DF-402D-A013-C69963B16BF9}" type="presOf" srcId="{2D82AAE9-556F-4800-9549-07E28D07D21A}" destId="{849EBB11-8EF9-44D6-9BC0-3747CD027390}" srcOrd="0" destOrd="0" presId="urn:microsoft.com/office/officeart/2005/8/layout/equation1"/>
    <dgm:cxn modelId="{656A3A8F-C517-4D97-8587-7338D78ABB95}" srcId="{CA59B5CF-1798-405E-A18B-187DEC37A890}" destId="{6126B798-E6AB-4F1E-A708-33A319EE88D0}" srcOrd="1" destOrd="0" parTransId="{18091F14-BF74-4A22-9087-8634BFAC00A7}" sibTransId="{2D82AAE9-556F-4800-9549-07E28D07D21A}"/>
    <dgm:cxn modelId="{E9F77EB0-5D93-4C42-9E3B-D7986DB54300}" type="presOf" srcId="{CA59B5CF-1798-405E-A18B-187DEC37A890}" destId="{EC455AD5-9C34-4BE5-8F43-3BE84A8404C0}" srcOrd="0" destOrd="0" presId="urn:microsoft.com/office/officeart/2005/8/layout/equation1"/>
    <dgm:cxn modelId="{89EFFDE8-42DC-4117-AFCD-541D50E14D88}" type="presOf" srcId="{6126B798-E6AB-4F1E-A708-33A319EE88D0}" destId="{344CD8F1-C763-4CD2-A0E4-9E3B1510A232}" srcOrd="0" destOrd="0" presId="urn:microsoft.com/office/officeart/2005/8/layout/equation1"/>
    <dgm:cxn modelId="{71AECC6E-3D96-4C7E-9A17-98983DFDB580}" type="presParOf" srcId="{EC455AD5-9C34-4BE5-8F43-3BE84A8404C0}" destId="{2B6243D5-E167-44A8-A937-937F34F0C7B8}" srcOrd="0" destOrd="0" presId="urn:microsoft.com/office/officeart/2005/8/layout/equation1"/>
    <dgm:cxn modelId="{2BA315AD-3A75-42C5-9A9C-CB51844C0B15}" type="presParOf" srcId="{EC455AD5-9C34-4BE5-8F43-3BE84A8404C0}" destId="{7ED29BCA-B718-44B2-AD23-9F630CB9D959}" srcOrd="1" destOrd="0" presId="urn:microsoft.com/office/officeart/2005/8/layout/equation1"/>
    <dgm:cxn modelId="{B9AC9C6C-DEBB-4E55-821F-1FE1FDC6BCA6}" type="presParOf" srcId="{EC455AD5-9C34-4BE5-8F43-3BE84A8404C0}" destId="{709F0A1A-AA4A-43F3-BBB3-C0A649E7949E}" srcOrd="2" destOrd="0" presId="urn:microsoft.com/office/officeart/2005/8/layout/equation1"/>
    <dgm:cxn modelId="{D6567DE4-40A5-4EF7-A557-8B6B0D935EAD}" type="presParOf" srcId="{EC455AD5-9C34-4BE5-8F43-3BE84A8404C0}" destId="{E7A589DF-C6CA-4125-B10C-6DA74A731AB1}" srcOrd="3" destOrd="0" presId="urn:microsoft.com/office/officeart/2005/8/layout/equation1"/>
    <dgm:cxn modelId="{A1014C92-78DB-413F-AE6A-9A97C4420451}" type="presParOf" srcId="{EC455AD5-9C34-4BE5-8F43-3BE84A8404C0}" destId="{344CD8F1-C763-4CD2-A0E4-9E3B1510A232}" srcOrd="4" destOrd="0" presId="urn:microsoft.com/office/officeart/2005/8/layout/equation1"/>
    <dgm:cxn modelId="{2071ED91-415F-4D34-9B56-E5D544280ED5}" type="presParOf" srcId="{EC455AD5-9C34-4BE5-8F43-3BE84A8404C0}" destId="{E16371E1-5C1D-4060-B89F-78B83F6B1AF7}" srcOrd="5" destOrd="0" presId="urn:microsoft.com/office/officeart/2005/8/layout/equation1"/>
    <dgm:cxn modelId="{A8FCBA13-F6F6-4FE8-9E98-AE022B1935C3}" type="presParOf" srcId="{EC455AD5-9C34-4BE5-8F43-3BE84A8404C0}" destId="{849EBB11-8EF9-44D6-9BC0-3747CD027390}" srcOrd="6" destOrd="0" presId="urn:microsoft.com/office/officeart/2005/8/layout/equation1"/>
    <dgm:cxn modelId="{766FD8AD-C008-43E0-B155-FC31552C88C2}" type="presParOf" srcId="{EC455AD5-9C34-4BE5-8F43-3BE84A8404C0}" destId="{16463A3E-8463-4DB2-B31E-D3608794F64E}" srcOrd="7" destOrd="0" presId="urn:microsoft.com/office/officeart/2005/8/layout/equation1"/>
    <dgm:cxn modelId="{796A5B3B-24D1-4476-82DE-C3B3C3BC5476}" type="presParOf" srcId="{EC455AD5-9C34-4BE5-8F43-3BE84A8404C0}" destId="{C0636A3C-D14A-4EC0-A453-64A1FC387941}"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0F3C6-0A44-4CEC-B417-1A6178D82041}">
      <dsp:nvSpPr>
        <dsp:cNvPr id="0" name=""/>
        <dsp:cNvSpPr/>
      </dsp:nvSpPr>
      <dsp:spPr>
        <a:xfrm>
          <a:off x="0" y="3938"/>
          <a:ext cx="6479627" cy="8389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10832-A863-4971-8438-B29EF90C6F67}">
      <dsp:nvSpPr>
        <dsp:cNvPr id="0" name=""/>
        <dsp:cNvSpPr/>
      </dsp:nvSpPr>
      <dsp:spPr>
        <a:xfrm>
          <a:off x="253795" y="192712"/>
          <a:ext cx="461445" cy="461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C52627-9D82-4F34-ABEF-8572E8DDD0A1}">
      <dsp:nvSpPr>
        <dsp:cNvPr id="0" name=""/>
        <dsp:cNvSpPr/>
      </dsp:nvSpPr>
      <dsp:spPr>
        <a:xfrm>
          <a:off x="969035" y="3938"/>
          <a:ext cx="5510591"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844550">
            <a:lnSpc>
              <a:spcPct val="90000"/>
            </a:lnSpc>
            <a:spcBef>
              <a:spcPct val="0"/>
            </a:spcBef>
            <a:spcAft>
              <a:spcPct val="35000"/>
            </a:spcAft>
            <a:buNone/>
          </a:pPr>
          <a:r>
            <a:rPr lang="en-US" sz="1900" kern="1200"/>
            <a:t>Address backlog of capital needs to create better living conditions for residents</a:t>
          </a:r>
        </a:p>
      </dsp:txBody>
      <dsp:txXfrm>
        <a:off x="969035" y="3938"/>
        <a:ext cx="5510591" cy="838991"/>
      </dsp:txXfrm>
    </dsp:sp>
    <dsp:sp modelId="{4DDF2B54-A32A-4878-BFB1-07F2F2E8377F}">
      <dsp:nvSpPr>
        <dsp:cNvPr id="0" name=""/>
        <dsp:cNvSpPr/>
      </dsp:nvSpPr>
      <dsp:spPr>
        <a:xfrm>
          <a:off x="0" y="1052678"/>
          <a:ext cx="6479627" cy="8389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A415E4-6F0D-4613-8DA3-8506BA86C355}">
      <dsp:nvSpPr>
        <dsp:cNvPr id="0" name=""/>
        <dsp:cNvSpPr/>
      </dsp:nvSpPr>
      <dsp:spPr>
        <a:xfrm>
          <a:off x="253795" y="1241451"/>
          <a:ext cx="461445" cy="461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5D9C8D-8981-41B2-8158-C82C1F768793}">
      <dsp:nvSpPr>
        <dsp:cNvPr id="0" name=""/>
        <dsp:cNvSpPr/>
      </dsp:nvSpPr>
      <dsp:spPr>
        <a:xfrm>
          <a:off x="969035" y="1052678"/>
          <a:ext cx="5510591"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844550">
            <a:lnSpc>
              <a:spcPct val="90000"/>
            </a:lnSpc>
            <a:spcBef>
              <a:spcPct val="0"/>
            </a:spcBef>
            <a:spcAft>
              <a:spcPct val="35000"/>
            </a:spcAft>
            <a:buNone/>
          </a:pPr>
          <a:r>
            <a:rPr lang="en-US" sz="1900" kern="1200"/>
            <a:t>Access debt and equity to finance improvements</a:t>
          </a:r>
        </a:p>
      </dsp:txBody>
      <dsp:txXfrm>
        <a:off x="969035" y="1052678"/>
        <a:ext cx="5510591" cy="838991"/>
      </dsp:txXfrm>
    </dsp:sp>
    <dsp:sp modelId="{B1CC62A1-C3A5-45F7-820F-69C656F1391D}">
      <dsp:nvSpPr>
        <dsp:cNvPr id="0" name=""/>
        <dsp:cNvSpPr/>
      </dsp:nvSpPr>
      <dsp:spPr>
        <a:xfrm>
          <a:off x="0" y="2101418"/>
          <a:ext cx="6479627" cy="8389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9A203-7AC9-4437-AAB4-B8EE765DE8B2}">
      <dsp:nvSpPr>
        <dsp:cNvPr id="0" name=""/>
        <dsp:cNvSpPr/>
      </dsp:nvSpPr>
      <dsp:spPr>
        <a:xfrm>
          <a:off x="253795" y="2290191"/>
          <a:ext cx="461445" cy="46144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EC1E19-4FEB-4A31-8E81-189B4FA12C81}">
      <dsp:nvSpPr>
        <dsp:cNvPr id="0" name=""/>
        <dsp:cNvSpPr/>
      </dsp:nvSpPr>
      <dsp:spPr>
        <a:xfrm>
          <a:off x="969035" y="2101418"/>
          <a:ext cx="5510591"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844550">
            <a:lnSpc>
              <a:spcPct val="90000"/>
            </a:lnSpc>
            <a:spcBef>
              <a:spcPct val="0"/>
            </a:spcBef>
            <a:spcAft>
              <a:spcPct val="35000"/>
            </a:spcAft>
            <a:buNone/>
          </a:pPr>
          <a:r>
            <a:rPr lang="en-US" sz="1900" kern="1200"/>
            <a:t>Preserve affordable housing for the long term</a:t>
          </a:r>
        </a:p>
      </dsp:txBody>
      <dsp:txXfrm>
        <a:off x="969035" y="2101418"/>
        <a:ext cx="5510591" cy="838991"/>
      </dsp:txXfrm>
    </dsp:sp>
    <dsp:sp modelId="{4AF4B8B6-4977-4C47-A437-2659BD21DB72}">
      <dsp:nvSpPr>
        <dsp:cNvPr id="0" name=""/>
        <dsp:cNvSpPr/>
      </dsp:nvSpPr>
      <dsp:spPr>
        <a:xfrm>
          <a:off x="0" y="3150158"/>
          <a:ext cx="6479627" cy="83899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B61D1-9C55-4995-A7F7-169D9A940969}">
      <dsp:nvSpPr>
        <dsp:cNvPr id="0" name=""/>
        <dsp:cNvSpPr/>
      </dsp:nvSpPr>
      <dsp:spPr>
        <a:xfrm>
          <a:off x="253795" y="3338931"/>
          <a:ext cx="461445" cy="461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51AA6D-2F8F-417E-819D-978FE0BC2F96}">
      <dsp:nvSpPr>
        <dsp:cNvPr id="0" name=""/>
        <dsp:cNvSpPr/>
      </dsp:nvSpPr>
      <dsp:spPr>
        <a:xfrm>
          <a:off x="969035" y="3150158"/>
          <a:ext cx="5510591"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844550">
            <a:lnSpc>
              <a:spcPct val="90000"/>
            </a:lnSpc>
            <a:spcBef>
              <a:spcPct val="0"/>
            </a:spcBef>
            <a:spcAft>
              <a:spcPct val="35000"/>
            </a:spcAft>
            <a:buNone/>
          </a:pPr>
          <a:r>
            <a:rPr lang="en-US" sz="1900" kern="1200"/>
            <a:t>Simplify program administration</a:t>
          </a:r>
        </a:p>
      </dsp:txBody>
      <dsp:txXfrm>
        <a:off x="969035" y="3150158"/>
        <a:ext cx="5510591" cy="838991"/>
      </dsp:txXfrm>
    </dsp:sp>
    <dsp:sp modelId="{EA031E23-B511-4965-97B0-4C335E82BF53}">
      <dsp:nvSpPr>
        <dsp:cNvPr id="0" name=""/>
        <dsp:cNvSpPr/>
      </dsp:nvSpPr>
      <dsp:spPr>
        <a:xfrm>
          <a:off x="0" y="4198898"/>
          <a:ext cx="6479627" cy="83899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D4D9FD-C5F4-49F4-89E2-53F253C9B368}">
      <dsp:nvSpPr>
        <dsp:cNvPr id="0" name=""/>
        <dsp:cNvSpPr/>
      </dsp:nvSpPr>
      <dsp:spPr>
        <a:xfrm>
          <a:off x="253795" y="4387671"/>
          <a:ext cx="461445" cy="4614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BFF414-3118-4D42-94F7-745B42FF3CE9}">
      <dsp:nvSpPr>
        <dsp:cNvPr id="0" name=""/>
        <dsp:cNvSpPr/>
      </dsp:nvSpPr>
      <dsp:spPr>
        <a:xfrm>
          <a:off x="969035" y="4198898"/>
          <a:ext cx="5510591"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844550">
            <a:lnSpc>
              <a:spcPct val="90000"/>
            </a:lnSpc>
            <a:spcBef>
              <a:spcPct val="0"/>
            </a:spcBef>
            <a:spcAft>
              <a:spcPct val="35000"/>
            </a:spcAft>
            <a:buNone/>
          </a:pPr>
          <a:r>
            <a:rPr lang="en-US" sz="1900" kern="1200"/>
            <a:t>Protect resident rights</a:t>
          </a:r>
        </a:p>
      </dsp:txBody>
      <dsp:txXfrm>
        <a:off x="969035" y="4198898"/>
        <a:ext cx="5510591" cy="838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1BBFE-9A00-42BF-9844-2A26F0BE1758}">
      <dsp:nvSpPr>
        <dsp:cNvPr id="0" name=""/>
        <dsp:cNvSpPr/>
      </dsp:nvSpPr>
      <dsp:spPr>
        <a:xfrm>
          <a:off x="2037810" y="1088"/>
          <a:ext cx="2809472" cy="112378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a:t>1</a:t>
          </a:r>
          <a:r>
            <a:rPr lang="en-US" sz="2500" kern="1200" baseline="30000"/>
            <a:t>st</a:t>
          </a:r>
          <a:r>
            <a:rPr lang="en-US" sz="2500" kern="1200"/>
            <a:t> Mortgage Debt</a:t>
          </a:r>
        </a:p>
      </dsp:txBody>
      <dsp:txXfrm>
        <a:off x="2599704" y="1088"/>
        <a:ext cx="1685684" cy="1123788"/>
      </dsp:txXfrm>
    </dsp:sp>
    <dsp:sp modelId="{AC30F999-E9CD-404D-B604-38AE9DD52660}">
      <dsp:nvSpPr>
        <dsp:cNvPr id="0" name=""/>
        <dsp:cNvSpPr/>
      </dsp:nvSpPr>
      <dsp:spPr>
        <a:xfrm>
          <a:off x="4914984" y="96610"/>
          <a:ext cx="1858283" cy="93274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FHA-insured Debt: 223(f), 221(d)(4)</a:t>
          </a:r>
        </a:p>
      </dsp:txBody>
      <dsp:txXfrm>
        <a:off x="4914984" y="96610"/>
        <a:ext cx="1858283" cy="932744"/>
      </dsp:txXfrm>
    </dsp:sp>
    <dsp:sp modelId="{7FE62C38-E090-4202-AC0A-DBABAA90935D}">
      <dsp:nvSpPr>
        <dsp:cNvPr id="0" name=""/>
        <dsp:cNvSpPr/>
      </dsp:nvSpPr>
      <dsp:spPr>
        <a:xfrm>
          <a:off x="6833500" y="96610"/>
          <a:ext cx="1858283" cy="932744"/>
        </a:xfrm>
        <a:prstGeom prst="rect">
          <a:avLst/>
        </a:prstGeom>
        <a:solidFill>
          <a:schemeClr val="accent5">
            <a:tint val="40000"/>
            <a:alpha val="90000"/>
            <a:hueOff val="-1175408"/>
            <a:satOff val="2213"/>
            <a:lumOff val="335"/>
            <a:alphaOff val="0"/>
          </a:schemeClr>
        </a:solidFill>
        <a:ln w="12700" cap="flat" cmpd="sng" algn="ctr">
          <a:solidFill>
            <a:schemeClr val="accent5">
              <a:tint val="40000"/>
              <a:alpha val="90000"/>
              <a:hueOff val="-1175408"/>
              <a:satOff val="2213"/>
              <a:lumOff val="3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Conventional Debt</a:t>
          </a:r>
        </a:p>
      </dsp:txBody>
      <dsp:txXfrm>
        <a:off x="6833500" y="96610"/>
        <a:ext cx="1858283" cy="932744"/>
      </dsp:txXfrm>
    </dsp:sp>
    <dsp:sp modelId="{EFB4FE74-5A4F-45CF-8698-92ED8904076D}">
      <dsp:nvSpPr>
        <dsp:cNvPr id="0" name=""/>
        <dsp:cNvSpPr/>
      </dsp:nvSpPr>
      <dsp:spPr>
        <a:xfrm>
          <a:off x="2037810" y="1282207"/>
          <a:ext cx="2809472" cy="1123788"/>
        </a:xfrm>
        <a:prstGeom prst="chevron">
          <a:avLst/>
        </a:prstGeom>
        <a:solidFill>
          <a:schemeClr val="accent5">
            <a:hueOff val="-4673100"/>
            <a:satOff val="687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a:t>Tax Credits</a:t>
          </a:r>
        </a:p>
      </dsp:txBody>
      <dsp:txXfrm>
        <a:off x="2599704" y="1282207"/>
        <a:ext cx="1685684" cy="1123788"/>
      </dsp:txXfrm>
    </dsp:sp>
    <dsp:sp modelId="{24790FA4-D351-47EA-B31D-E83BD0AD616C}">
      <dsp:nvSpPr>
        <dsp:cNvPr id="0" name=""/>
        <dsp:cNvSpPr/>
      </dsp:nvSpPr>
      <dsp:spPr>
        <a:xfrm>
          <a:off x="4925501" y="1377729"/>
          <a:ext cx="1858283" cy="932744"/>
        </a:xfrm>
        <a:prstGeom prst="rect">
          <a:avLst/>
        </a:prstGeom>
        <a:solidFill>
          <a:schemeClr val="accent5">
            <a:tint val="40000"/>
            <a:alpha val="90000"/>
            <a:hueOff val="-2350816"/>
            <a:satOff val="4425"/>
            <a:lumOff val="669"/>
            <a:alphaOff val="0"/>
          </a:schemeClr>
        </a:solidFill>
        <a:ln w="12700" cap="flat" cmpd="sng" algn="ctr">
          <a:solidFill>
            <a:schemeClr val="accent5">
              <a:tint val="40000"/>
              <a:alpha val="90000"/>
              <a:hueOff val="-2350816"/>
              <a:satOff val="4425"/>
              <a:lumOff val="6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4% LIHTC</a:t>
          </a:r>
        </a:p>
      </dsp:txBody>
      <dsp:txXfrm>
        <a:off x="4925501" y="1377729"/>
        <a:ext cx="1858283" cy="932744"/>
      </dsp:txXfrm>
    </dsp:sp>
    <dsp:sp modelId="{C058C6A6-6EE8-4232-AED0-22880E92BBB2}">
      <dsp:nvSpPr>
        <dsp:cNvPr id="0" name=""/>
        <dsp:cNvSpPr/>
      </dsp:nvSpPr>
      <dsp:spPr>
        <a:xfrm>
          <a:off x="6844017" y="1377729"/>
          <a:ext cx="1858283" cy="932744"/>
        </a:xfrm>
        <a:prstGeom prst="rect">
          <a:avLst/>
        </a:prstGeom>
        <a:solidFill>
          <a:schemeClr val="accent5">
            <a:tint val="40000"/>
            <a:alpha val="90000"/>
            <a:hueOff val="-3526224"/>
            <a:satOff val="6638"/>
            <a:lumOff val="1004"/>
            <a:alphaOff val="0"/>
          </a:schemeClr>
        </a:solidFill>
        <a:ln w="12700" cap="flat" cmpd="sng" algn="ctr">
          <a:solidFill>
            <a:schemeClr val="accent5">
              <a:tint val="40000"/>
              <a:alpha val="90000"/>
              <a:hueOff val="-3526224"/>
              <a:satOff val="6638"/>
              <a:lumOff val="10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9% LIHTC</a:t>
          </a:r>
        </a:p>
      </dsp:txBody>
      <dsp:txXfrm>
        <a:off x="6844017" y="1377729"/>
        <a:ext cx="1858283" cy="932744"/>
      </dsp:txXfrm>
    </dsp:sp>
    <dsp:sp modelId="{3A34020F-C518-4A56-827C-7D3A0B7EDAD0}">
      <dsp:nvSpPr>
        <dsp:cNvPr id="0" name=""/>
        <dsp:cNvSpPr/>
      </dsp:nvSpPr>
      <dsp:spPr>
        <a:xfrm>
          <a:off x="8761530" y="1377729"/>
          <a:ext cx="1858283" cy="932744"/>
        </a:xfrm>
        <a:prstGeom prst="rect">
          <a:avLst/>
        </a:prstGeom>
        <a:solidFill>
          <a:schemeClr val="accent5">
            <a:tint val="40000"/>
            <a:alpha val="90000"/>
            <a:hueOff val="-4701633"/>
            <a:satOff val="8851"/>
            <a:lumOff val="1339"/>
            <a:alphaOff val="0"/>
          </a:schemeClr>
        </a:solidFill>
        <a:ln w="12700" cap="flat" cmpd="sng" algn="ctr">
          <a:solidFill>
            <a:schemeClr val="accent5">
              <a:tint val="40000"/>
              <a:alpha val="90000"/>
              <a:hueOff val="-4701633"/>
              <a:satOff val="8851"/>
              <a:lumOff val="13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Historic Tax Credits</a:t>
          </a:r>
        </a:p>
      </dsp:txBody>
      <dsp:txXfrm>
        <a:off x="8761530" y="1377729"/>
        <a:ext cx="1858283" cy="932744"/>
      </dsp:txXfrm>
    </dsp:sp>
    <dsp:sp modelId="{703ACA24-B136-4C47-95E0-43A57A645496}">
      <dsp:nvSpPr>
        <dsp:cNvPr id="0" name=""/>
        <dsp:cNvSpPr/>
      </dsp:nvSpPr>
      <dsp:spPr>
        <a:xfrm>
          <a:off x="2037810" y="2563326"/>
          <a:ext cx="2809472" cy="1123788"/>
        </a:xfrm>
        <a:prstGeom prst="chevron">
          <a:avLst/>
        </a:prstGeom>
        <a:solidFill>
          <a:schemeClr val="accent5">
            <a:hueOff val="-9346199"/>
            <a:satOff val="13742"/>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a:t>PHA Resources</a:t>
          </a:r>
        </a:p>
      </dsp:txBody>
      <dsp:txXfrm>
        <a:off x="2599704" y="2563326"/>
        <a:ext cx="1685684" cy="1123788"/>
      </dsp:txXfrm>
    </dsp:sp>
    <dsp:sp modelId="{AA36A1AE-13F7-472E-A7DB-FB4556E47721}">
      <dsp:nvSpPr>
        <dsp:cNvPr id="0" name=""/>
        <dsp:cNvSpPr/>
      </dsp:nvSpPr>
      <dsp:spPr>
        <a:xfrm>
          <a:off x="4925501" y="2658848"/>
          <a:ext cx="1858283" cy="932744"/>
        </a:xfrm>
        <a:prstGeom prst="rect">
          <a:avLst/>
        </a:prstGeom>
        <a:solidFill>
          <a:schemeClr val="accent5">
            <a:tint val="40000"/>
            <a:alpha val="90000"/>
            <a:hueOff val="-5877041"/>
            <a:satOff val="11063"/>
            <a:lumOff val="1673"/>
            <a:alphaOff val="0"/>
          </a:schemeClr>
        </a:solidFill>
        <a:ln w="12700" cap="flat" cmpd="sng" algn="ctr">
          <a:solidFill>
            <a:schemeClr val="accent5">
              <a:tint val="40000"/>
              <a:alpha val="90000"/>
              <a:hueOff val="-5877041"/>
              <a:satOff val="11063"/>
              <a:lumOff val="16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Operating Reserves</a:t>
          </a:r>
        </a:p>
      </dsp:txBody>
      <dsp:txXfrm>
        <a:off x="4925501" y="2658848"/>
        <a:ext cx="1858283" cy="932744"/>
      </dsp:txXfrm>
    </dsp:sp>
    <dsp:sp modelId="{9F1B5CAE-042D-4DD0-A9E6-D8B978E85958}">
      <dsp:nvSpPr>
        <dsp:cNvPr id="0" name=""/>
        <dsp:cNvSpPr/>
      </dsp:nvSpPr>
      <dsp:spPr>
        <a:xfrm>
          <a:off x="6844017" y="2658848"/>
          <a:ext cx="1858283" cy="932744"/>
        </a:xfrm>
        <a:prstGeom prst="rect">
          <a:avLst/>
        </a:prstGeom>
        <a:solidFill>
          <a:schemeClr val="accent5">
            <a:tint val="40000"/>
            <a:alpha val="90000"/>
            <a:hueOff val="-7052449"/>
            <a:satOff val="13276"/>
            <a:lumOff val="2008"/>
            <a:alphaOff val="0"/>
          </a:schemeClr>
        </a:solidFill>
        <a:ln w="12700" cap="flat" cmpd="sng" algn="ctr">
          <a:solidFill>
            <a:schemeClr val="accent5">
              <a:tint val="40000"/>
              <a:alpha val="90000"/>
              <a:hueOff val="-7052449"/>
              <a:satOff val="13276"/>
              <a:lumOff val="20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Capital Funds</a:t>
          </a:r>
        </a:p>
      </dsp:txBody>
      <dsp:txXfrm>
        <a:off x="6844017" y="2658848"/>
        <a:ext cx="1858283" cy="932744"/>
      </dsp:txXfrm>
    </dsp:sp>
    <dsp:sp modelId="{BBC8A27B-B43D-4052-B0A8-627AF40C2E35}">
      <dsp:nvSpPr>
        <dsp:cNvPr id="0" name=""/>
        <dsp:cNvSpPr/>
      </dsp:nvSpPr>
      <dsp:spPr>
        <a:xfrm>
          <a:off x="8761530" y="2658848"/>
          <a:ext cx="1858283" cy="932744"/>
        </a:xfrm>
        <a:prstGeom prst="rect">
          <a:avLst/>
        </a:prstGeom>
        <a:solidFill>
          <a:schemeClr val="accent5">
            <a:tint val="40000"/>
            <a:alpha val="90000"/>
            <a:hueOff val="-8227856"/>
            <a:satOff val="15489"/>
            <a:lumOff val="2343"/>
            <a:alphaOff val="0"/>
          </a:schemeClr>
        </a:solidFill>
        <a:ln w="12700" cap="flat" cmpd="sng" algn="ctr">
          <a:solidFill>
            <a:schemeClr val="accent5">
              <a:tint val="40000"/>
              <a:alpha val="90000"/>
              <a:hueOff val="-8227856"/>
              <a:satOff val="15489"/>
              <a:lumOff val="23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Demo/Dispo Transition Funding (DDTF)</a:t>
          </a:r>
        </a:p>
      </dsp:txBody>
      <dsp:txXfrm>
        <a:off x="8761530" y="2658848"/>
        <a:ext cx="1858283" cy="932744"/>
      </dsp:txXfrm>
    </dsp:sp>
    <dsp:sp modelId="{B02ED251-E97C-4AF9-A351-F59FDDEAD027}">
      <dsp:nvSpPr>
        <dsp:cNvPr id="0" name=""/>
        <dsp:cNvSpPr/>
      </dsp:nvSpPr>
      <dsp:spPr>
        <a:xfrm>
          <a:off x="10675942" y="2658848"/>
          <a:ext cx="1858283" cy="932744"/>
        </a:xfrm>
        <a:prstGeom prst="rect">
          <a:avLst/>
        </a:prstGeom>
        <a:solidFill>
          <a:schemeClr val="accent5">
            <a:tint val="40000"/>
            <a:alpha val="90000"/>
            <a:hueOff val="-9403265"/>
            <a:satOff val="17701"/>
            <a:lumOff val="2677"/>
            <a:alphaOff val="0"/>
          </a:schemeClr>
        </a:solidFill>
        <a:ln w="12700" cap="flat" cmpd="sng" algn="ctr">
          <a:solidFill>
            <a:schemeClr val="accent5">
              <a:tint val="40000"/>
              <a:alpha val="90000"/>
              <a:hueOff val="-9403265"/>
              <a:satOff val="17701"/>
              <a:lumOff val="2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Sales Proceeds</a:t>
          </a:r>
        </a:p>
      </dsp:txBody>
      <dsp:txXfrm>
        <a:off x="10675942" y="2658848"/>
        <a:ext cx="1858283" cy="932744"/>
      </dsp:txXfrm>
    </dsp:sp>
    <dsp:sp modelId="{5ADC6660-CF87-45FE-B5B9-5C2FBEE98B02}">
      <dsp:nvSpPr>
        <dsp:cNvPr id="0" name=""/>
        <dsp:cNvSpPr/>
      </dsp:nvSpPr>
      <dsp:spPr>
        <a:xfrm>
          <a:off x="2037810" y="3844445"/>
          <a:ext cx="2809472" cy="1123788"/>
        </a:xfrm>
        <a:prstGeom prst="chevron">
          <a:avLst/>
        </a:prstGeom>
        <a:solidFill>
          <a:schemeClr val="accent5">
            <a:hueOff val="-14019298"/>
            <a:satOff val="20613"/>
            <a:lumOff val="1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a:t>Other Secondary Financing</a:t>
          </a:r>
        </a:p>
      </dsp:txBody>
      <dsp:txXfrm>
        <a:off x="2599704" y="3844445"/>
        <a:ext cx="1685684" cy="1123788"/>
      </dsp:txXfrm>
    </dsp:sp>
    <dsp:sp modelId="{123F359B-7075-43CB-8951-5EC4CC11BC9A}">
      <dsp:nvSpPr>
        <dsp:cNvPr id="0" name=""/>
        <dsp:cNvSpPr/>
      </dsp:nvSpPr>
      <dsp:spPr>
        <a:xfrm>
          <a:off x="4925501" y="3939968"/>
          <a:ext cx="1858283" cy="932744"/>
        </a:xfrm>
        <a:prstGeom prst="rect">
          <a:avLst/>
        </a:prstGeom>
        <a:solidFill>
          <a:schemeClr val="accent5">
            <a:tint val="40000"/>
            <a:alpha val="90000"/>
            <a:hueOff val="-10578673"/>
            <a:satOff val="19914"/>
            <a:lumOff val="3012"/>
            <a:alphaOff val="0"/>
          </a:schemeClr>
        </a:solidFill>
        <a:ln w="12700" cap="flat" cmpd="sng" algn="ctr">
          <a:solidFill>
            <a:schemeClr val="accent5">
              <a:tint val="40000"/>
              <a:alpha val="90000"/>
              <a:hueOff val="-10578673"/>
              <a:satOff val="19914"/>
              <a:lumOff val="30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HOME</a:t>
          </a:r>
        </a:p>
      </dsp:txBody>
      <dsp:txXfrm>
        <a:off x="4925501" y="3939968"/>
        <a:ext cx="1858283" cy="932744"/>
      </dsp:txXfrm>
    </dsp:sp>
    <dsp:sp modelId="{A3B778BE-4BAA-4DD1-9677-FB517CF77C6B}">
      <dsp:nvSpPr>
        <dsp:cNvPr id="0" name=""/>
        <dsp:cNvSpPr/>
      </dsp:nvSpPr>
      <dsp:spPr>
        <a:xfrm>
          <a:off x="6844017" y="3939968"/>
          <a:ext cx="1858283" cy="932744"/>
        </a:xfrm>
        <a:prstGeom prst="rect">
          <a:avLst/>
        </a:prstGeom>
        <a:solidFill>
          <a:schemeClr val="accent5">
            <a:tint val="40000"/>
            <a:alpha val="90000"/>
            <a:hueOff val="-11754081"/>
            <a:satOff val="22127"/>
            <a:lumOff val="3347"/>
            <a:alphaOff val="0"/>
          </a:schemeClr>
        </a:solidFill>
        <a:ln w="12700" cap="flat" cmpd="sng" algn="ctr">
          <a:solidFill>
            <a:schemeClr val="accent5">
              <a:tint val="40000"/>
              <a:alpha val="90000"/>
              <a:hueOff val="-11754081"/>
              <a:satOff val="22127"/>
              <a:lumOff val="33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CDBG</a:t>
          </a:r>
        </a:p>
      </dsp:txBody>
      <dsp:txXfrm>
        <a:off x="6844017" y="3939968"/>
        <a:ext cx="1858283" cy="932744"/>
      </dsp:txXfrm>
    </dsp:sp>
    <dsp:sp modelId="{65F90123-449F-4438-9AA4-50B9271405E8}">
      <dsp:nvSpPr>
        <dsp:cNvPr id="0" name=""/>
        <dsp:cNvSpPr/>
      </dsp:nvSpPr>
      <dsp:spPr>
        <a:xfrm>
          <a:off x="8761530" y="3939968"/>
          <a:ext cx="1858283" cy="932744"/>
        </a:xfrm>
        <a:prstGeom prst="rect">
          <a:avLst/>
        </a:prstGeom>
        <a:solidFill>
          <a:schemeClr val="accent5">
            <a:tint val="40000"/>
            <a:alpha val="90000"/>
            <a:hueOff val="-12929489"/>
            <a:satOff val="24339"/>
            <a:lumOff val="3681"/>
            <a:alphaOff val="0"/>
          </a:schemeClr>
        </a:solidFill>
        <a:ln w="12700" cap="flat" cmpd="sng" algn="ctr">
          <a:solidFill>
            <a:schemeClr val="accent5">
              <a:tint val="40000"/>
              <a:alpha val="90000"/>
              <a:hueOff val="-12929489"/>
              <a:satOff val="24339"/>
              <a:lumOff val="36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Housing Trust Fund</a:t>
          </a:r>
        </a:p>
      </dsp:txBody>
      <dsp:txXfrm>
        <a:off x="8761530" y="3939968"/>
        <a:ext cx="1858283" cy="932744"/>
      </dsp:txXfrm>
    </dsp:sp>
    <dsp:sp modelId="{654E8A03-706B-449E-BE6B-07F800709CF5}">
      <dsp:nvSpPr>
        <dsp:cNvPr id="0" name=""/>
        <dsp:cNvSpPr/>
      </dsp:nvSpPr>
      <dsp:spPr>
        <a:xfrm>
          <a:off x="10675942" y="3939968"/>
          <a:ext cx="1858283" cy="932744"/>
        </a:xfrm>
        <a:prstGeom prst="rect">
          <a:avLst/>
        </a:prstGeom>
        <a:solidFill>
          <a:schemeClr val="accent5">
            <a:tint val="40000"/>
            <a:alpha val="90000"/>
            <a:hueOff val="-14104897"/>
            <a:satOff val="26552"/>
            <a:lumOff val="4016"/>
            <a:alphaOff val="0"/>
          </a:schemeClr>
        </a:solidFill>
        <a:ln w="12700" cap="flat" cmpd="sng" algn="ctr">
          <a:solidFill>
            <a:schemeClr val="accent5">
              <a:tint val="40000"/>
              <a:alpha val="90000"/>
              <a:hueOff val="-14104897"/>
              <a:satOff val="26552"/>
              <a:lumOff val="40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Federal Home Loan Bank AHP</a:t>
          </a:r>
        </a:p>
      </dsp:txBody>
      <dsp:txXfrm>
        <a:off x="10675942" y="3939968"/>
        <a:ext cx="1858283" cy="932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243D5-E167-44A8-A937-937F34F0C7B8}">
      <dsp:nvSpPr>
        <dsp:cNvPr id="0" name=""/>
        <dsp:cNvSpPr/>
      </dsp:nvSpPr>
      <dsp:spPr>
        <a:xfrm>
          <a:off x="286151" y="434"/>
          <a:ext cx="1684734" cy="16847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Faircloth</a:t>
          </a:r>
        </a:p>
      </dsp:txBody>
      <dsp:txXfrm>
        <a:off x="532875" y="247158"/>
        <a:ext cx="1191286" cy="1191286"/>
      </dsp:txXfrm>
    </dsp:sp>
    <dsp:sp modelId="{709F0A1A-AA4A-43F3-BBB3-C0A649E7949E}">
      <dsp:nvSpPr>
        <dsp:cNvPr id="0" name=""/>
        <dsp:cNvSpPr/>
      </dsp:nvSpPr>
      <dsp:spPr>
        <a:xfrm>
          <a:off x="2107686" y="354229"/>
          <a:ext cx="977145" cy="977145"/>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237207" y="727889"/>
        <a:ext cx="718103" cy="229825"/>
      </dsp:txXfrm>
    </dsp:sp>
    <dsp:sp modelId="{344CD8F1-C763-4CD2-A0E4-9E3B1510A232}">
      <dsp:nvSpPr>
        <dsp:cNvPr id="0" name=""/>
        <dsp:cNvSpPr/>
      </dsp:nvSpPr>
      <dsp:spPr>
        <a:xfrm>
          <a:off x="3221632" y="434"/>
          <a:ext cx="1684734" cy="16847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RAD</a:t>
          </a:r>
        </a:p>
      </dsp:txBody>
      <dsp:txXfrm>
        <a:off x="3468356" y="247158"/>
        <a:ext cx="1191286" cy="1191286"/>
      </dsp:txXfrm>
    </dsp:sp>
    <dsp:sp modelId="{849EBB11-8EF9-44D6-9BC0-3747CD027390}">
      <dsp:nvSpPr>
        <dsp:cNvPr id="0" name=""/>
        <dsp:cNvSpPr/>
      </dsp:nvSpPr>
      <dsp:spPr>
        <a:xfrm>
          <a:off x="5043167" y="354229"/>
          <a:ext cx="977145" cy="977145"/>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5172688" y="555521"/>
        <a:ext cx="718103" cy="574561"/>
      </dsp:txXfrm>
    </dsp:sp>
    <dsp:sp modelId="{C0636A3C-D14A-4EC0-A453-64A1FC387941}">
      <dsp:nvSpPr>
        <dsp:cNvPr id="0" name=""/>
        <dsp:cNvSpPr/>
      </dsp:nvSpPr>
      <dsp:spPr>
        <a:xfrm>
          <a:off x="6157113" y="434"/>
          <a:ext cx="1684734" cy="16847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Faircloth–to–RAD</a:t>
          </a:r>
          <a:br>
            <a:rPr lang="en-US" sz="1800" kern="1200"/>
          </a:br>
          <a:r>
            <a:rPr lang="en-US" sz="1800" kern="1200"/>
            <a:t>Conversion</a:t>
          </a:r>
        </a:p>
      </dsp:txBody>
      <dsp:txXfrm>
        <a:off x="6403837" y="247158"/>
        <a:ext cx="1191286" cy="11912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DD6D1-F61D-4A15-9A8D-1480FF6AC6A0}"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5F847-B2DE-430F-9661-F4246E03D549}" type="slidenum">
              <a:rPr lang="en-US" smtClean="0"/>
              <a:t>‹#›</a:t>
            </a:fld>
            <a:endParaRPr lang="en-US"/>
          </a:p>
        </p:txBody>
      </p:sp>
    </p:spTree>
    <p:extLst>
      <p:ext uri="{BB962C8B-B14F-4D97-AF65-F5344CB8AC3E}">
        <p14:creationId xmlns:p14="http://schemas.microsoft.com/office/powerpoint/2010/main" val="62484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Tom to begin presentation – 10-minute budget</a:t>
            </a:r>
          </a:p>
        </p:txBody>
      </p:sp>
      <p:sp>
        <p:nvSpPr>
          <p:cNvPr id="4" name="Slide Number Placeholder 3"/>
          <p:cNvSpPr>
            <a:spLocks noGrp="1"/>
          </p:cNvSpPr>
          <p:nvPr>
            <p:ph type="sldNum" sz="quarter" idx="5"/>
          </p:nvPr>
        </p:nvSpPr>
        <p:spPr/>
        <p:txBody>
          <a:bodyPr/>
          <a:lstStyle/>
          <a:p>
            <a:fld id="{5AB5F847-B2DE-430F-9661-F4246E03D549}" type="slidenum">
              <a:rPr lang="en-US" smtClean="0"/>
              <a:t>2</a:t>
            </a:fld>
            <a:endParaRPr lang="en-US"/>
          </a:p>
        </p:txBody>
      </p:sp>
    </p:spTree>
    <p:extLst>
      <p:ext uri="{BB962C8B-B14F-4D97-AF65-F5344CB8AC3E}">
        <p14:creationId xmlns:p14="http://schemas.microsoft.com/office/powerpoint/2010/main" val="2384313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12</a:t>
            </a:fld>
            <a:endParaRPr lang="en-US"/>
          </a:p>
        </p:txBody>
      </p:sp>
    </p:spTree>
    <p:extLst>
      <p:ext uri="{BB962C8B-B14F-4D97-AF65-F5344CB8AC3E}">
        <p14:creationId xmlns:p14="http://schemas.microsoft.com/office/powerpoint/2010/main" val="2756300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AB5F847-B2DE-430F-9661-F4246E03D549}" type="slidenum">
              <a:rPr lang="en-US" smtClean="0"/>
              <a:t>14</a:t>
            </a:fld>
            <a:endParaRPr lang="en-US"/>
          </a:p>
        </p:txBody>
      </p:sp>
    </p:spTree>
    <p:extLst>
      <p:ext uri="{BB962C8B-B14F-4D97-AF65-F5344CB8AC3E}">
        <p14:creationId xmlns:p14="http://schemas.microsoft.com/office/powerpoint/2010/main" val="309985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to begin presenting – 10-minute budget</a:t>
            </a:r>
          </a:p>
        </p:txBody>
      </p:sp>
      <p:sp>
        <p:nvSpPr>
          <p:cNvPr id="4" name="Slide Number Placeholder 3"/>
          <p:cNvSpPr>
            <a:spLocks noGrp="1"/>
          </p:cNvSpPr>
          <p:nvPr>
            <p:ph type="sldNum" sz="quarter" idx="5"/>
          </p:nvPr>
        </p:nvSpPr>
        <p:spPr/>
        <p:txBody>
          <a:bodyPr/>
          <a:lstStyle/>
          <a:p>
            <a:fld id="{5AB5F847-B2DE-430F-9661-F4246E03D549}" type="slidenum">
              <a:rPr lang="en-US" smtClean="0"/>
              <a:t>15</a:t>
            </a:fld>
            <a:endParaRPr lang="en-US"/>
          </a:p>
        </p:txBody>
      </p:sp>
    </p:spTree>
    <p:extLst>
      <p:ext uri="{BB962C8B-B14F-4D97-AF65-F5344CB8AC3E}">
        <p14:creationId xmlns:p14="http://schemas.microsoft.com/office/powerpoint/2010/main" val="4069737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to begin presenting – 10-minute budget</a:t>
            </a:r>
          </a:p>
        </p:txBody>
      </p:sp>
      <p:sp>
        <p:nvSpPr>
          <p:cNvPr id="4" name="Slide Number Placeholder 3"/>
          <p:cNvSpPr>
            <a:spLocks noGrp="1"/>
          </p:cNvSpPr>
          <p:nvPr>
            <p:ph type="sldNum" sz="quarter" idx="5"/>
          </p:nvPr>
        </p:nvSpPr>
        <p:spPr/>
        <p:txBody>
          <a:bodyPr/>
          <a:lstStyle/>
          <a:p>
            <a:fld id="{5AB5F847-B2DE-430F-9661-F4246E03D549}" type="slidenum">
              <a:rPr lang="en-US" smtClean="0"/>
              <a:t>16</a:t>
            </a:fld>
            <a:endParaRPr lang="en-US"/>
          </a:p>
        </p:txBody>
      </p:sp>
    </p:spTree>
    <p:extLst>
      <p:ext uri="{BB962C8B-B14F-4D97-AF65-F5344CB8AC3E}">
        <p14:creationId xmlns:p14="http://schemas.microsoft.com/office/powerpoint/2010/main" val="1009652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Roboto" panose="02000000000000000000" pitchFamily="2" charset="0"/>
              </a:rPr>
              <a:t>Commitment to Enter into a Housing Assistance Payments Contract</a:t>
            </a:r>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17</a:t>
            </a:fld>
            <a:endParaRPr lang="en-US"/>
          </a:p>
        </p:txBody>
      </p:sp>
    </p:spTree>
    <p:extLst>
      <p:ext uri="{BB962C8B-B14F-4D97-AF65-F5344CB8AC3E}">
        <p14:creationId xmlns:p14="http://schemas.microsoft.com/office/powerpoint/2010/main" val="783791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to begin presenting – 10-minute budget</a:t>
            </a:r>
          </a:p>
        </p:txBody>
      </p:sp>
      <p:sp>
        <p:nvSpPr>
          <p:cNvPr id="4" name="Slide Number Placeholder 3"/>
          <p:cNvSpPr>
            <a:spLocks noGrp="1"/>
          </p:cNvSpPr>
          <p:nvPr>
            <p:ph type="sldNum" sz="quarter" idx="5"/>
          </p:nvPr>
        </p:nvSpPr>
        <p:spPr/>
        <p:txBody>
          <a:bodyPr/>
          <a:lstStyle/>
          <a:p>
            <a:fld id="{5AB5F847-B2DE-430F-9661-F4246E03D549}" type="slidenum">
              <a:rPr lang="en-US" smtClean="0"/>
              <a:t>18</a:t>
            </a:fld>
            <a:endParaRPr lang="en-US"/>
          </a:p>
        </p:txBody>
      </p:sp>
    </p:spTree>
    <p:extLst>
      <p:ext uri="{BB962C8B-B14F-4D97-AF65-F5344CB8AC3E}">
        <p14:creationId xmlns:p14="http://schemas.microsoft.com/office/powerpoint/2010/main" val="3178954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to begin presenting – 10-minute budget</a:t>
            </a:r>
          </a:p>
        </p:txBody>
      </p:sp>
      <p:sp>
        <p:nvSpPr>
          <p:cNvPr id="4" name="Slide Number Placeholder 3"/>
          <p:cNvSpPr>
            <a:spLocks noGrp="1"/>
          </p:cNvSpPr>
          <p:nvPr>
            <p:ph type="sldNum" sz="quarter" idx="5"/>
          </p:nvPr>
        </p:nvSpPr>
        <p:spPr/>
        <p:txBody>
          <a:bodyPr/>
          <a:lstStyle/>
          <a:p>
            <a:fld id="{5AB5F847-B2DE-430F-9661-F4246E03D549}" type="slidenum">
              <a:rPr lang="en-US" smtClean="0"/>
              <a:t>19</a:t>
            </a:fld>
            <a:endParaRPr lang="en-US"/>
          </a:p>
        </p:txBody>
      </p:sp>
    </p:spTree>
    <p:extLst>
      <p:ext uri="{BB962C8B-B14F-4D97-AF65-F5344CB8AC3E}">
        <p14:creationId xmlns:p14="http://schemas.microsoft.com/office/powerpoint/2010/main" val="1467412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to begin presenting – 10-minute budget</a:t>
            </a:r>
          </a:p>
        </p:txBody>
      </p:sp>
      <p:sp>
        <p:nvSpPr>
          <p:cNvPr id="4" name="Slide Number Placeholder 3"/>
          <p:cNvSpPr>
            <a:spLocks noGrp="1"/>
          </p:cNvSpPr>
          <p:nvPr>
            <p:ph type="sldNum" sz="quarter" idx="5"/>
          </p:nvPr>
        </p:nvSpPr>
        <p:spPr/>
        <p:txBody>
          <a:bodyPr/>
          <a:lstStyle/>
          <a:p>
            <a:fld id="{5AB5F847-B2DE-430F-9661-F4246E03D549}" type="slidenum">
              <a:rPr lang="en-US" smtClean="0"/>
              <a:t>20</a:t>
            </a:fld>
            <a:endParaRPr lang="en-US"/>
          </a:p>
        </p:txBody>
      </p:sp>
    </p:spTree>
    <p:extLst>
      <p:ext uri="{BB962C8B-B14F-4D97-AF65-F5344CB8AC3E}">
        <p14:creationId xmlns:p14="http://schemas.microsoft.com/office/powerpoint/2010/main" val="2326564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to begin presenting – 10-minute budget</a:t>
            </a:r>
          </a:p>
        </p:txBody>
      </p:sp>
      <p:sp>
        <p:nvSpPr>
          <p:cNvPr id="4" name="Slide Number Placeholder 3"/>
          <p:cNvSpPr>
            <a:spLocks noGrp="1"/>
          </p:cNvSpPr>
          <p:nvPr>
            <p:ph type="sldNum" sz="quarter" idx="5"/>
          </p:nvPr>
        </p:nvSpPr>
        <p:spPr/>
        <p:txBody>
          <a:bodyPr/>
          <a:lstStyle/>
          <a:p>
            <a:fld id="{5AB5F847-B2DE-430F-9661-F4246E03D549}" type="slidenum">
              <a:rPr lang="en-US" smtClean="0"/>
              <a:t>21</a:t>
            </a:fld>
            <a:endParaRPr lang="en-US"/>
          </a:p>
        </p:txBody>
      </p:sp>
    </p:spTree>
    <p:extLst>
      <p:ext uri="{BB962C8B-B14F-4D97-AF65-F5344CB8AC3E}">
        <p14:creationId xmlns:p14="http://schemas.microsoft.com/office/powerpoint/2010/main" val="2027419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to begin presenting – 10-minute budget</a:t>
            </a:r>
          </a:p>
        </p:txBody>
      </p:sp>
      <p:sp>
        <p:nvSpPr>
          <p:cNvPr id="4" name="Slide Number Placeholder 3"/>
          <p:cNvSpPr>
            <a:spLocks noGrp="1"/>
          </p:cNvSpPr>
          <p:nvPr>
            <p:ph type="sldNum" sz="quarter" idx="5"/>
          </p:nvPr>
        </p:nvSpPr>
        <p:spPr/>
        <p:txBody>
          <a:bodyPr/>
          <a:lstStyle/>
          <a:p>
            <a:fld id="{5AB5F847-B2DE-430F-9661-F4246E03D549}" type="slidenum">
              <a:rPr lang="en-US" smtClean="0"/>
              <a:t>22</a:t>
            </a:fld>
            <a:endParaRPr lang="en-US"/>
          </a:p>
        </p:txBody>
      </p:sp>
    </p:spTree>
    <p:extLst>
      <p:ext uri="{BB962C8B-B14F-4D97-AF65-F5344CB8AC3E}">
        <p14:creationId xmlns:p14="http://schemas.microsoft.com/office/powerpoint/2010/main" val="188804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Lots of PHAs are looking at RAD, particularly now, </a:t>
            </a:r>
          </a:p>
        </p:txBody>
      </p:sp>
      <p:sp>
        <p:nvSpPr>
          <p:cNvPr id="4" name="Slide Number Placeholder 3"/>
          <p:cNvSpPr>
            <a:spLocks noGrp="1"/>
          </p:cNvSpPr>
          <p:nvPr>
            <p:ph type="sldNum" sz="quarter" idx="5"/>
          </p:nvPr>
        </p:nvSpPr>
        <p:spPr/>
        <p:txBody>
          <a:bodyPr/>
          <a:lstStyle/>
          <a:p>
            <a:fld id="{5AB5F847-B2DE-430F-9661-F4246E03D549}" type="slidenum">
              <a:rPr lang="en-US" smtClean="0"/>
              <a:t>3</a:t>
            </a:fld>
            <a:endParaRPr lang="en-US"/>
          </a:p>
        </p:txBody>
      </p:sp>
    </p:spTree>
    <p:extLst>
      <p:ext uri="{BB962C8B-B14F-4D97-AF65-F5344CB8AC3E}">
        <p14:creationId xmlns:p14="http://schemas.microsoft.com/office/powerpoint/2010/main" val="1080887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to begin presenting – 10-minute budget</a:t>
            </a:r>
          </a:p>
        </p:txBody>
      </p:sp>
      <p:sp>
        <p:nvSpPr>
          <p:cNvPr id="4" name="Slide Number Placeholder 3"/>
          <p:cNvSpPr>
            <a:spLocks noGrp="1"/>
          </p:cNvSpPr>
          <p:nvPr>
            <p:ph type="sldNum" sz="quarter" idx="5"/>
          </p:nvPr>
        </p:nvSpPr>
        <p:spPr/>
        <p:txBody>
          <a:bodyPr/>
          <a:lstStyle/>
          <a:p>
            <a:fld id="{5AB5F847-B2DE-430F-9661-F4246E03D549}" type="slidenum">
              <a:rPr lang="en-US" smtClean="0"/>
              <a:t>23</a:t>
            </a:fld>
            <a:endParaRPr lang="en-US"/>
          </a:p>
        </p:txBody>
      </p:sp>
    </p:spTree>
    <p:extLst>
      <p:ext uri="{BB962C8B-B14F-4D97-AF65-F5344CB8AC3E}">
        <p14:creationId xmlns:p14="http://schemas.microsoft.com/office/powerpoint/2010/main" val="808992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to begin presenting – 10-minute budget</a:t>
            </a:r>
          </a:p>
        </p:txBody>
      </p:sp>
      <p:sp>
        <p:nvSpPr>
          <p:cNvPr id="4" name="Slide Number Placeholder 3"/>
          <p:cNvSpPr>
            <a:spLocks noGrp="1"/>
          </p:cNvSpPr>
          <p:nvPr>
            <p:ph type="sldNum" sz="quarter" idx="5"/>
          </p:nvPr>
        </p:nvSpPr>
        <p:spPr/>
        <p:txBody>
          <a:bodyPr/>
          <a:lstStyle/>
          <a:p>
            <a:fld id="{5AB5F847-B2DE-430F-9661-F4246E03D549}" type="slidenum">
              <a:rPr lang="en-US" smtClean="0"/>
              <a:t>24</a:t>
            </a:fld>
            <a:endParaRPr lang="en-US"/>
          </a:p>
        </p:txBody>
      </p:sp>
    </p:spTree>
    <p:extLst>
      <p:ext uri="{BB962C8B-B14F-4D97-AF65-F5344CB8AC3E}">
        <p14:creationId xmlns:p14="http://schemas.microsoft.com/office/powerpoint/2010/main" val="1042811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 to begin presenting – 10-minute budget</a:t>
            </a:r>
          </a:p>
        </p:txBody>
      </p:sp>
      <p:sp>
        <p:nvSpPr>
          <p:cNvPr id="4" name="Slide Number Placeholder 3"/>
          <p:cNvSpPr>
            <a:spLocks noGrp="1"/>
          </p:cNvSpPr>
          <p:nvPr>
            <p:ph type="sldNum" sz="quarter" idx="5"/>
          </p:nvPr>
        </p:nvSpPr>
        <p:spPr/>
        <p:txBody>
          <a:bodyPr/>
          <a:lstStyle/>
          <a:p>
            <a:fld id="{5AB5F847-B2DE-430F-9661-F4246E03D549}" type="slidenum">
              <a:rPr lang="en-US" smtClean="0"/>
              <a:t>25</a:t>
            </a:fld>
            <a:endParaRPr lang="en-US"/>
          </a:p>
        </p:txBody>
      </p:sp>
    </p:spTree>
    <p:extLst>
      <p:ext uri="{BB962C8B-B14F-4D97-AF65-F5344CB8AC3E}">
        <p14:creationId xmlns:p14="http://schemas.microsoft.com/office/powerpoint/2010/main" val="1395575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AB5F847-B2DE-430F-9661-F4246E03D549}" type="slidenum">
              <a:rPr lang="en-US" smtClean="0"/>
              <a:t>27</a:t>
            </a:fld>
            <a:endParaRPr lang="en-US"/>
          </a:p>
        </p:txBody>
      </p:sp>
    </p:spTree>
    <p:extLst>
      <p:ext uri="{BB962C8B-B14F-4D97-AF65-F5344CB8AC3E}">
        <p14:creationId xmlns:p14="http://schemas.microsoft.com/office/powerpoint/2010/main" val="3728626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30</a:t>
            </a:fld>
            <a:endParaRPr lang="en-US"/>
          </a:p>
        </p:txBody>
      </p:sp>
    </p:spTree>
    <p:extLst>
      <p:ext uri="{BB962C8B-B14F-4D97-AF65-F5344CB8AC3E}">
        <p14:creationId xmlns:p14="http://schemas.microsoft.com/office/powerpoint/2010/main" val="931623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 to begin presenting – 10-minute budget</a:t>
            </a:r>
          </a:p>
        </p:txBody>
      </p:sp>
      <p:sp>
        <p:nvSpPr>
          <p:cNvPr id="4" name="Slide Number Placeholder 3"/>
          <p:cNvSpPr>
            <a:spLocks noGrp="1"/>
          </p:cNvSpPr>
          <p:nvPr>
            <p:ph type="sldNum" sz="quarter" idx="5"/>
          </p:nvPr>
        </p:nvSpPr>
        <p:spPr/>
        <p:txBody>
          <a:bodyPr/>
          <a:lstStyle/>
          <a:p>
            <a:fld id="{5AB5F847-B2DE-430F-9661-F4246E03D549}" type="slidenum">
              <a:rPr lang="en-US" smtClean="0"/>
              <a:t>31</a:t>
            </a:fld>
            <a:endParaRPr lang="en-US"/>
          </a:p>
        </p:txBody>
      </p:sp>
    </p:spTree>
    <p:extLst>
      <p:ext uri="{BB962C8B-B14F-4D97-AF65-F5344CB8AC3E}">
        <p14:creationId xmlns:p14="http://schemas.microsoft.com/office/powerpoint/2010/main" val="688160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rPr>
              <a:t>79 RAD/Section 18 blends since Oct. 2019 – average construction/rehab cost of $155k per unit</a:t>
            </a:r>
          </a:p>
        </p:txBody>
      </p:sp>
      <p:sp>
        <p:nvSpPr>
          <p:cNvPr id="4" name="Slide Number Placeholder 3"/>
          <p:cNvSpPr>
            <a:spLocks noGrp="1"/>
          </p:cNvSpPr>
          <p:nvPr>
            <p:ph type="sldNum" sz="quarter" idx="5"/>
          </p:nvPr>
        </p:nvSpPr>
        <p:spPr/>
        <p:txBody>
          <a:bodyPr/>
          <a:lstStyle/>
          <a:p>
            <a:fld id="{5AB5F847-B2DE-430F-9661-F4246E03D549}" type="slidenum">
              <a:rPr lang="en-US" smtClean="0"/>
              <a:t>32</a:t>
            </a:fld>
            <a:endParaRPr lang="en-US"/>
          </a:p>
        </p:txBody>
      </p:sp>
    </p:spTree>
    <p:extLst>
      <p:ext uri="{BB962C8B-B14F-4D97-AF65-F5344CB8AC3E}">
        <p14:creationId xmlns:p14="http://schemas.microsoft.com/office/powerpoint/2010/main" val="2279504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33</a:t>
            </a:fld>
            <a:endParaRPr lang="en-US"/>
          </a:p>
        </p:txBody>
      </p:sp>
    </p:spTree>
    <p:extLst>
      <p:ext uri="{BB962C8B-B14F-4D97-AF65-F5344CB8AC3E}">
        <p14:creationId xmlns:p14="http://schemas.microsoft.com/office/powerpoint/2010/main" val="1870896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34</a:t>
            </a:fld>
            <a:endParaRPr lang="en-US"/>
          </a:p>
        </p:txBody>
      </p:sp>
    </p:spTree>
    <p:extLst>
      <p:ext uri="{BB962C8B-B14F-4D97-AF65-F5344CB8AC3E}">
        <p14:creationId xmlns:p14="http://schemas.microsoft.com/office/powerpoint/2010/main" val="1473233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35</a:t>
            </a:fld>
            <a:endParaRPr lang="en-US"/>
          </a:p>
        </p:txBody>
      </p:sp>
    </p:spTree>
    <p:extLst>
      <p:ext uri="{BB962C8B-B14F-4D97-AF65-F5344CB8AC3E}">
        <p14:creationId xmlns:p14="http://schemas.microsoft.com/office/powerpoint/2010/main" val="387570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need to go into 2</a:t>
            </a:r>
            <a:r>
              <a:rPr lang="en-US" baseline="30000"/>
              <a:t>nd</a:t>
            </a:r>
            <a:r>
              <a:rPr lang="en-US"/>
              <a:t> component in much detail. The main idea: HUD and stakeholders have long acknowledged that shifting affordable housing to project-based Section 8 contracts puts properties on stable funding platform that allows access to recapitalize</a:t>
            </a:r>
          </a:p>
        </p:txBody>
      </p:sp>
      <p:sp>
        <p:nvSpPr>
          <p:cNvPr id="4" name="Slide Number Placeholder 3"/>
          <p:cNvSpPr>
            <a:spLocks noGrp="1"/>
          </p:cNvSpPr>
          <p:nvPr>
            <p:ph type="sldNum" sz="quarter" idx="5"/>
          </p:nvPr>
        </p:nvSpPr>
        <p:spPr/>
        <p:txBody>
          <a:bodyPr/>
          <a:lstStyle/>
          <a:p>
            <a:fld id="{5AB5F847-B2DE-430F-9661-F4246E03D549}" type="slidenum">
              <a:rPr lang="en-US" smtClean="0"/>
              <a:t>4</a:t>
            </a:fld>
            <a:endParaRPr lang="en-US"/>
          </a:p>
        </p:txBody>
      </p:sp>
    </p:spTree>
    <p:extLst>
      <p:ext uri="{BB962C8B-B14F-4D97-AF65-F5344CB8AC3E}">
        <p14:creationId xmlns:p14="http://schemas.microsoft.com/office/powerpoint/2010/main" val="717091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37</a:t>
            </a:fld>
            <a:endParaRPr lang="en-US"/>
          </a:p>
        </p:txBody>
      </p:sp>
    </p:spTree>
    <p:extLst>
      <p:ext uri="{BB962C8B-B14F-4D97-AF65-F5344CB8AC3E}">
        <p14:creationId xmlns:p14="http://schemas.microsoft.com/office/powerpoint/2010/main" val="1320786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40</a:t>
            </a:fld>
            <a:endParaRPr lang="en-US"/>
          </a:p>
        </p:txBody>
      </p:sp>
    </p:spTree>
    <p:extLst>
      <p:ext uri="{BB962C8B-B14F-4D97-AF65-F5344CB8AC3E}">
        <p14:creationId xmlns:p14="http://schemas.microsoft.com/office/powerpoint/2010/main" val="4141224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41</a:t>
            </a:fld>
            <a:endParaRPr lang="en-US"/>
          </a:p>
        </p:txBody>
      </p:sp>
    </p:spTree>
    <p:extLst>
      <p:ext uri="{BB962C8B-B14F-4D97-AF65-F5344CB8AC3E}">
        <p14:creationId xmlns:p14="http://schemas.microsoft.com/office/powerpoint/2010/main" val="4135562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to Will – I used the figures you showed me, inflated to the 2022 OCAF and used 110% of the 2022 FMR for East Baton Rouge.  </a:t>
            </a:r>
          </a:p>
        </p:txBody>
      </p:sp>
      <p:sp>
        <p:nvSpPr>
          <p:cNvPr id="4" name="Slide Number Placeholder 3"/>
          <p:cNvSpPr>
            <a:spLocks noGrp="1"/>
          </p:cNvSpPr>
          <p:nvPr>
            <p:ph type="sldNum" sz="quarter" idx="5"/>
          </p:nvPr>
        </p:nvSpPr>
        <p:spPr/>
        <p:txBody>
          <a:bodyPr/>
          <a:lstStyle/>
          <a:p>
            <a:fld id="{5AB5F847-B2DE-430F-9661-F4246E03D549}" type="slidenum">
              <a:rPr lang="en-US" smtClean="0"/>
              <a:t>42</a:t>
            </a:fld>
            <a:endParaRPr lang="en-US"/>
          </a:p>
        </p:txBody>
      </p:sp>
    </p:spTree>
    <p:extLst>
      <p:ext uri="{BB962C8B-B14F-4D97-AF65-F5344CB8AC3E}">
        <p14:creationId xmlns:p14="http://schemas.microsoft.com/office/powerpoint/2010/main" val="4154086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43</a:t>
            </a:fld>
            <a:endParaRPr lang="en-US"/>
          </a:p>
        </p:txBody>
      </p:sp>
    </p:spTree>
    <p:extLst>
      <p:ext uri="{BB962C8B-B14F-4D97-AF65-F5344CB8AC3E}">
        <p14:creationId xmlns:p14="http://schemas.microsoft.com/office/powerpoint/2010/main" val="4206821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45</a:t>
            </a:fld>
            <a:endParaRPr lang="en-US"/>
          </a:p>
        </p:txBody>
      </p:sp>
    </p:spTree>
    <p:extLst>
      <p:ext uri="{BB962C8B-B14F-4D97-AF65-F5344CB8AC3E}">
        <p14:creationId xmlns:p14="http://schemas.microsoft.com/office/powerpoint/2010/main" val="3657217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46</a:t>
            </a:fld>
            <a:endParaRPr lang="en-US"/>
          </a:p>
        </p:txBody>
      </p:sp>
    </p:spTree>
    <p:extLst>
      <p:ext uri="{BB962C8B-B14F-4D97-AF65-F5344CB8AC3E}">
        <p14:creationId xmlns:p14="http://schemas.microsoft.com/office/powerpoint/2010/main" val="1694646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47</a:t>
            </a:fld>
            <a:endParaRPr lang="en-US"/>
          </a:p>
        </p:txBody>
      </p:sp>
    </p:spTree>
    <p:extLst>
      <p:ext uri="{BB962C8B-B14F-4D97-AF65-F5344CB8AC3E}">
        <p14:creationId xmlns:p14="http://schemas.microsoft.com/office/powerpoint/2010/main" val="140412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48</a:t>
            </a:fld>
            <a:endParaRPr lang="en-US"/>
          </a:p>
        </p:txBody>
      </p:sp>
    </p:spTree>
    <p:extLst>
      <p:ext uri="{BB962C8B-B14F-4D97-AF65-F5344CB8AC3E}">
        <p14:creationId xmlns:p14="http://schemas.microsoft.com/office/powerpoint/2010/main" val="3299141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50</a:t>
            </a:fld>
            <a:endParaRPr lang="en-US"/>
          </a:p>
        </p:txBody>
      </p:sp>
    </p:spTree>
    <p:extLst>
      <p:ext uri="{BB962C8B-B14F-4D97-AF65-F5344CB8AC3E}">
        <p14:creationId xmlns:p14="http://schemas.microsoft.com/office/powerpoint/2010/main" val="181070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Nationwide, many PHAs are very aware of the significant backlog of capital needs in the public housing stock. In 2010, that was estimated to be $26 billion. Most think the actual number these days is $50-$75 billion. Regardless, that pales in comparison to the $3 billion that has been most recently appropriated by Congress (which is even a high water mark). So as an alternative to waiting and hoping for a big capital grant, many PHAs have turned to RAD to address the backlog….</a:t>
            </a:r>
          </a:p>
        </p:txBody>
      </p:sp>
      <p:sp>
        <p:nvSpPr>
          <p:cNvPr id="4" name="Slide Number Placeholder 3"/>
          <p:cNvSpPr>
            <a:spLocks noGrp="1"/>
          </p:cNvSpPr>
          <p:nvPr>
            <p:ph type="sldNum" sz="quarter" idx="5"/>
          </p:nvPr>
        </p:nvSpPr>
        <p:spPr/>
        <p:txBody>
          <a:bodyPr/>
          <a:lstStyle/>
          <a:p>
            <a:fld id="{5AB5F847-B2DE-430F-9661-F4246E03D549}" type="slidenum">
              <a:rPr lang="en-US" smtClean="0"/>
              <a:t>5</a:t>
            </a:fld>
            <a:endParaRPr lang="en-US"/>
          </a:p>
        </p:txBody>
      </p:sp>
    </p:spTree>
    <p:extLst>
      <p:ext uri="{BB962C8B-B14F-4D97-AF65-F5344CB8AC3E}">
        <p14:creationId xmlns:p14="http://schemas.microsoft.com/office/powerpoint/2010/main" val="3845158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51</a:t>
            </a:fld>
            <a:endParaRPr lang="en-US"/>
          </a:p>
        </p:txBody>
      </p:sp>
    </p:spTree>
    <p:extLst>
      <p:ext uri="{BB962C8B-B14F-4D97-AF65-F5344CB8AC3E}">
        <p14:creationId xmlns:p14="http://schemas.microsoft.com/office/powerpoint/2010/main" val="2593502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52</a:t>
            </a:fld>
            <a:endParaRPr lang="en-US"/>
          </a:p>
        </p:txBody>
      </p:sp>
    </p:spTree>
    <p:extLst>
      <p:ext uri="{BB962C8B-B14F-4D97-AF65-F5344CB8AC3E}">
        <p14:creationId xmlns:p14="http://schemas.microsoft.com/office/powerpoint/2010/main" val="378342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 to begin presenting – 10-minute budget</a:t>
            </a:r>
          </a:p>
        </p:txBody>
      </p:sp>
      <p:sp>
        <p:nvSpPr>
          <p:cNvPr id="4" name="Slide Number Placeholder 3"/>
          <p:cNvSpPr>
            <a:spLocks noGrp="1"/>
          </p:cNvSpPr>
          <p:nvPr>
            <p:ph type="sldNum" sz="quarter" idx="5"/>
          </p:nvPr>
        </p:nvSpPr>
        <p:spPr/>
        <p:txBody>
          <a:bodyPr/>
          <a:lstStyle/>
          <a:p>
            <a:fld id="{5AB5F847-B2DE-430F-9661-F4246E03D549}" type="slidenum">
              <a:rPr lang="en-US" smtClean="0"/>
              <a:t>7</a:t>
            </a:fld>
            <a:endParaRPr lang="en-US"/>
          </a:p>
        </p:txBody>
      </p:sp>
    </p:spTree>
    <p:extLst>
      <p:ext uri="{BB962C8B-B14F-4D97-AF65-F5344CB8AC3E}">
        <p14:creationId xmlns:p14="http://schemas.microsoft.com/office/powerpoint/2010/main" val="3681675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8</a:t>
            </a:fld>
            <a:endParaRPr lang="en-US"/>
          </a:p>
        </p:txBody>
      </p:sp>
    </p:spTree>
    <p:extLst>
      <p:ext uri="{BB962C8B-B14F-4D97-AF65-F5344CB8AC3E}">
        <p14:creationId xmlns:p14="http://schemas.microsoft.com/office/powerpoint/2010/main" val="369761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9</a:t>
            </a:fld>
            <a:endParaRPr lang="en-US"/>
          </a:p>
        </p:txBody>
      </p:sp>
    </p:spTree>
    <p:extLst>
      <p:ext uri="{BB962C8B-B14F-4D97-AF65-F5344CB8AC3E}">
        <p14:creationId xmlns:p14="http://schemas.microsoft.com/office/powerpoint/2010/main" val="167776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10</a:t>
            </a:fld>
            <a:endParaRPr lang="en-US"/>
          </a:p>
        </p:txBody>
      </p:sp>
    </p:spTree>
    <p:extLst>
      <p:ext uri="{BB962C8B-B14F-4D97-AF65-F5344CB8AC3E}">
        <p14:creationId xmlns:p14="http://schemas.microsoft.com/office/powerpoint/2010/main" val="435778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5F847-B2DE-430F-9661-F4246E03D549}" type="slidenum">
              <a:rPr lang="en-US" smtClean="0"/>
              <a:t>11</a:t>
            </a:fld>
            <a:endParaRPr lang="en-US"/>
          </a:p>
        </p:txBody>
      </p:sp>
    </p:spTree>
    <p:extLst>
      <p:ext uri="{BB962C8B-B14F-4D97-AF65-F5344CB8AC3E}">
        <p14:creationId xmlns:p14="http://schemas.microsoft.com/office/powerpoint/2010/main" val="138465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3281-BF05-0C47-92B2-43BDC85912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21201-2412-D247-8C08-36364A532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F49AC2-8BF0-C04B-9276-DB96F822AC97}"/>
              </a:ext>
            </a:extLst>
          </p:cNvPr>
          <p:cNvSpPr>
            <a:spLocks noGrp="1"/>
          </p:cNvSpPr>
          <p:nvPr>
            <p:ph type="dt" sz="half" idx="10"/>
          </p:nvPr>
        </p:nvSpPr>
        <p:spPr/>
        <p:txBody>
          <a:bodyPr/>
          <a:lstStyle/>
          <a:p>
            <a:fld id="{8428E32E-D518-4B59-B559-9493D3479E0D}" type="datetime1">
              <a:rPr lang="en-US" smtClean="0"/>
              <a:t>11/14/2022</a:t>
            </a:fld>
            <a:endParaRPr lang="en-US"/>
          </a:p>
        </p:txBody>
      </p:sp>
      <p:sp>
        <p:nvSpPr>
          <p:cNvPr id="5" name="Footer Placeholder 4">
            <a:extLst>
              <a:ext uri="{FF2B5EF4-FFF2-40B4-BE49-F238E27FC236}">
                <a16:creationId xmlns:a16="http://schemas.microsoft.com/office/drawing/2014/main" id="{71C260EA-60F9-C040-8275-82B1407E9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45D8E-2162-DC49-82E3-5F4C28EBDCF3}"/>
              </a:ext>
            </a:extLst>
          </p:cNvPr>
          <p:cNvSpPr>
            <a:spLocks noGrp="1"/>
          </p:cNvSpPr>
          <p:nvPr>
            <p:ph type="sldNum" sz="quarter" idx="12"/>
          </p:nvPr>
        </p:nvSpPr>
        <p:spPr/>
        <p:txBody>
          <a:bodyPr/>
          <a:lstStyle/>
          <a:p>
            <a:fld id="{C5BC01AA-E1B4-AE42-AF2F-F90BE03D1AD2}" type="slidenum">
              <a:rPr lang="en-US" smtClean="0"/>
              <a:t>‹#›</a:t>
            </a:fld>
            <a:endParaRPr lang="en-US"/>
          </a:p>
        </p:txBody>
      </p:sp>
    </p:spTree>
    <p:extLst>
      <p:ext uri="{BB962C8B-B14F-4D97-AF65-F5344CB8AC3E}">
        <p14:creationId xmlns:p14="http://schemas.microsoft.com/office/powerpoint/2010/main" val="3093539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7A7B-507E-7145-A332-326AAC4DA4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CC2E92-0579-564C-80C0-08520F1DA5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B9FA5-E7DA-8943-AD9C-8344AA9A4497}"/>
              </a:ext>
            </a:extLst>
          </p:cNvPr>
          <p:cNvSpPr>
            <a:spLocks noGrp="1"/>
          </p:cNvSpPr>
          <p:nvPr>
            <p:ph type="dt" sz="half" idx="10"/>
          </p:nvPr>
        </p:nvSpPr>
        <p:spPr/>
        <p:txBody>
          <a:bodyPr/>
          <a:lstStyle/>
          <a:p>
            <a:fld id="{96B257AB-935D-4E76-95B2-EEA2D3A08347}" type="datetime1">
              <a:rPr lang="en-US" smtClean="0"/>
              <a:t>11/14/2022</a:t>
            </a:fld>
            <a:endParaRPr lang="en-US"/>
          </a:p>
        </p:txBody>
      </p:sp>
      <p:sp>
        <p:nvSpPr>
          <p:cNvPr id="5" name="Footer Placeholder 4">
            <a:extLst>
              <a:ext uri="{FF2B5EF4-FFF2-40B4-BE49-F238E27FC236}">
                <a16:creationId xmlns:a16="http://schemas.microsoft.com/office/drawing/2014/main" id="{5785E6E4-63CA-974D-A17D-49F9E12CA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1EA09-121D-AD48-BF02-B314A9ECC272}"/>
              </a:ext>
            </a:extLst>
          </p:cNvPr>
          <p:cNvSpPr>
            <a:spLocks noGrp="1"/>
          </p:cNvSpPr>
          <p:nvPr>
            <p:ph type="sldNum" sz="quarter" idx="12"/>
          </p:nvPr>
        </p:nvSpPr>
        <p:spPr/>
        <p:txBody>
          <a:bodyPr/>
          <a:lstStyle/>
          <a:p>
            <a:fld id="{C5BC01AA-E1B4-AE42-AF2F-F90BE03D1AD2}" type="slidenum">
              <a:rPr lang="en-US" smtClean="0"/>
              <a:t>‹#›</a:t>
            </a:fld>
            <a:endParaRPr lang="en-US"/>
          </a:p>
        </p:txBody>
      </p:sp>
    </p:spTree>
    <p:extLst>
      <p:ext uri="{BB962C8B-B14F-4D97-AF65-F5344CB8AC3E}">
        <p14:creationId xmlns:p14="http://schemas.microsoft.com/office/powerpoint/2010/main" val="363281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1016AB-6386-CE49-8FE9-6159437BDE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9B0D67-91F3-004B-96A7-86B174E0A1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96AD8-4977-4247-AC90-F5760B0EDF94}"/>
              </a:ext>
            </a:extLst>
          </p:cNvPr>
          <p:cNvSpPr>
            <a:spLocks noGrp="1"/>
          </p:cNvSpPr>
          <p:nvPr>
            <p:ph type="dt" sz="half" idx="10"/>
          </p:nvPr>
        </p:nvSpPr>
        <p:spPr/>
        <p:txBody>
          <a:bodyPr/>
          <a:lstStyle/>
          <a:p>
            <a:fld id="{C05B55A5-516C-4ED3-AAA9-2643580AEBB1}" type="datetime1">
              <a:rPr lang="en-US" smtClean="0"/>
              <a:t>11/14/2022</a:t>
            </a:fld>
            <a:endParaRPr lang="en-US"/>
          </a:p>
        </p:txBody>
      </p:sp>
      <p:sp>
        <p:nvSpPr>
          <p:cNvPr id="5" name="Footer Placeholder 4">
            <a:extLst>
              <a:ext uri="{FF2B5EF4-FFF2-40B4-BE49-F238E27FC236}">
                <a16:creationId xmlns:a16="http://schemas.microsoft.com/office/drawing/2014/main" id="{6617BEFE-283E-5249-B748-18FDFCF80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A27C4-266D-1340-B37D-2D3E39E15969}"/>
              </a:ext>
            </a:extLst>
          </p:cNvPr>
          <p:cNvSpPr>
            <a:spLocks noGrp="1"/>
          </p:cNvSpPr>
          <p:nvPr>
            <p:ph type="sldNum" sz="quarter" idx="12"/>
          </p:nvPr>
        </p:nvSpPr>
        <p:spPr/>
        <p:txBody>
          <a:bodyPr/>
          <a:lstStyle/>
          <a:p>
            <a:fld id="{C5BC01AA-E1B4-AE42-AF2F-F90BE03D1AD2}" type="slidenum">
              <a:rPr lang="en-US" smtClean="0"/>
              <a:t>‹#›</a:t>
            </a:fld>
            <a:endParaRPr lang="en-US"/>
          </a:p>
        </p:txBody>
      </p:sp>
    </p:spTree>
    <p:extLst>
      <p:ext uri="{BB962C8B-B14F-4D97-AF65-F5344CB8AC3E}">
        <p14:creationId xmlns:p14="http://schemas.microsoft.com/office/powerpoint/2010/main" val="304674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A13C-1F38-1540-957F-570BE3FFDE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91DE8A-14DD-2A4F-98E8-253CA253AD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0AAC1-7090-8047-BFC3-3B54D68444D2}"/>
              </a:ext>
            </a:extLst>
          </p:cNvPr>
          <p:cNvSpPr>
            <a:spLocks noGrp="1"/>
          </p:cNvSpPr>
          <p:nvPr>
            <p:ph type="dt" sz="half" idx="10"/>
          </p:nvPr>
        </p:nvSpPr>
        <p:spPr/>
        <p:txBody>
          <a:bodyPr/>
          <a:lstStyle/>
          <a:p>
            <a:fld id="{9E86691C-8854-48E1-9987-1FD14E2E5FED}" type="datetime1">
              <a:rPr lang="en-US" smtClean="0"/>
              <a:t>11/14/2022</a:t>
            </a:fld>
            <a:endParaRPr lang="en-US"/>
          </a:p>
        </p:txBody>
      </p:sp>
      <p:sp>
        <p:nvSpPr>
          <p:cNvPr id="5" name="Footer Placeholder 4">
            <a:extLst>
              <a:ext uri="{FF2B5EF4-FFF2-40B4-BE49-F238E27FC236}">
                <a16:creationId xmlns:a16="http://schemas.microsoft.com/office/drawing/2014/main" id="{00AF2C06-743B-3840-A59E-8F1A40F4A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48ED0-DA9E-2249-8952-BA935C4C75AE}"/>
              </a:ext>
            </a:extLst>
          </p:cNvPr>
          <p:cNvSpPr>
            <a:spLocks noGrp="1"/>
          </p:cNvSpPr>
          <p:nvPr>
            <p:ph type="sldNum" sz="quarter" idx="12"/>
          </p:nvPr>
        </p:nvSpPr>
        <p:spPr/>
        <p:txBody>
          <a:bodyPr/>
          <a:lstStyle/>
          <a:p>
            <a:fld id="{C5BC01AA-E1B4-AE42-AF2F-F90BE03D1AD2}" type="slidenum">
              <a:rPr lang="en-US" smtClean="0"/>
              <a:t>‹#›</a:t>
            </a:fld>
            <a:endParaRPr lang="en-US"/>
          </a:p>
        </p:txBody>
      </p:sp>
    </p:spTree>
    <p:extLst>
      <p:ext uri="{BB962C8B-B14F-4D97-AF65-F5344CB8AC3E}">
        <p14:creationId xmlns:p14="http://schemas.microsoft.com/office/powerpoint/2010/main" val="143590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90D2-7312-034D-BDF3-EC4423DBCF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6F260F-D4A5-6F48-A057-5B81F0B947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E45A8E-9E57-7E46-9F2C-6622EC942EA6}"/>
              </a:ext>
            </a:extLst>
          </p:cNvPr>
          <p:cNvSpPr>
            <a:spLocks noGrp="1"/>
          </p:cNvSpPr>
          <p:nvPr>
            <p:ph type="dt" sz="half" idx="10"/>
          </p:nvPr>
        </p:nvSpPr>
        <p:spPr/>
        <p:txBody>
          <a:bodyPr/>
          <a:lstStyle/>
          <a:p>
            <a:fld id="{E60FF38D-2603-4FAB-9D20-39051EA7B39F}" type="datetime1">
              <a:rPr lang="en-US" smtClean="0"/>
              <a:t>11/14/2022</a:t>
            </a:fld>
            <a:endParaRPr lang="en-US"/>
          </a:p>
        </p:txBody>
      </p:sp>
      <p:sp>
        <p:nvSpPr>
          <p:cNvPr id="5" name="Footer Placeholder 4">
            <a:extLst>
              <a:ext uri="{FF2B5EF4-FFF2-40B4-BE49-F238E27FC236}">
                <a16:creationId xmlns:a16="http://schemas.microsoft.com/office/drawing/2014/main" id="{9CBDE48E-A27D-174E-9468-9E1C7D429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7C866B-A99B-EA45-BF5B-9BFA68633E13}"/>
              </a:ext>
            </a:extLst>
          </p:cNvPr>
          <p:cNvSpPr>
            <a:spLocks noGrp="1"/>
          </p:cNvSpPr>
          <p:nvPr>
            <p:ph type="sldNum" sz="quarter" idx="12"/>
          </p:nvPr>
        </p:nvSpPr>
        <p:spPr/>
        <p:txBody>
          <a:bodyPr/>
          <a:lstStyle/>
          <a:p>
            <a:fld id="{C5BC01AA-E1B4-AE42-AF2F-F90BE03D1AD2}" type="slidenum">
              <a:rPr lang="en-US" smtClean="0"/>
              <a:t>‹#›</a:t>
            </a:fld>
            <a:endParaRPr lang="en-US"/>
          </a:p>
        </p:txBody>
      </p:sp>
    </p:spTree>
    <p:extLst>
      <p:ext uri="{BB962C8B-B14F-4D97-AF65-F5344CB8AC3E}">
        <p14:creationId xmlns:p14="http://schemas.microsoft.com/office/powerpoint/2010/main" val="1849535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18D0-9EA3-7E4D-A571-47D40C9DCA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6AA49-3057-3E4B-A762-581EF1F7A6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374195-6D72-F640-AD76-4A6EA5F8C1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51CBC7-E970-9747-9E46-F626FA6BEE8F}"/>
              </a:ext>
            </a:extLst>
          </p:cNvPr>
          <p:cNvSpPr>
            <a:spLocks noGrp="1"/>
          </p:cNvSpPr>
          <p:nvPr>
            <p:ph type="dt" sz="half" idx="10"/>
          </p:nvPr>
        </p:nvSpPr>
        <p:spPr/>
        <p:txBody>
          <a:bodyPr/>
          <a:lstStyle/>
          <a:p>
            <a:fld id="{B3A4FFC0-0A48-4887-9D1A-8213554D547F}" type="datetime1">
              <a:rPr lang="en-US" smtClean="0"/>
              <a:t>11/14/2022</a:t>
            </a:fld>
            <a:endParaRPr lang="en-US"/>
          </a:p>
        </p:txBody>
      </p:sp>
      <p:sp>
        <p:nvSpPr>
          <p:cNvPr id="6" name="Footer Placeholder 5">
            <a:extLst>
              <a:ext uri="{FF2B5EF4-FFF2-40B4-BE49-F238E27FC236}">
                <a16:creationId xmlns:a16="http://schemas.microsoft.com/office/drawing/2014/main" id="{6B2DDF2C-EC76-DC4C-BDD3-374D9989B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A96AF-D2DD-5041-9666-9A6750C05014}"/>
              </a:ext>
            </a:extLst>
          </p:cNvPr>
          <p:cNvSpPr>
            <a:spLocks noGrp="1"/>
          </p:cNvSpPr>
          <p:nvPr>
            <p:ph type="sldNum" sz="quarter" idx="12"/>
          </p:nvPr>
        </p:nvSpPr>
        <p:spPr/>
        <p:txBody>
          <a:bodyPr/>
          <a:lstStyle/>
          <a:p>
            <a:fld id="{C5BC01AA-E1B4-AE42-AF2F-F90BE03D1AD2}" type="slidenum">
              <a:rPr lang="en-US" smtClean="0"/>
              <a:t>‹#›</a:t>
            </a:fld>
            <a:endParaRPr lang="en-US"/>
          </a:p>
        </p:txBody>
      </p:sp>
    </p:spTree>
    <p:extLst>
      <p:ext uri="{BB962C8B-B14F-4D97-AF65-F5344CB8AC3E}">
        <p14:creationId xmlns:p14="http://schemas.microsoft.com/office/powerpoint/2010/main" val="385842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A6A2-6AF0-D243-92A9-C6BE89478C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C5C12A-E374-F34B-8E46-7D069A6BB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23EA43-86DB-3A4E-9D9E-6CA6F960EC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25B59E-0C0C-9344-9C54-C573C6C16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F5ABD4-2BC4-AE42-A850-DC18DE365C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4EEC85-868C-B545-87E3-24BAA57BADB8}"/>
              </a:ext>
            </a:extLst>
          </p:cNvPr>
          <p:cNvSpPr>
            <a:spLocks noGrp="1"/>
          </p:cNvSpPr>
          <p:nvPr>
            <p:ph type="dt" sz="half" idx="10"/>
          </p:nvPr>
        </p:nvSpPr>
        <p:spPr/>
        <p:txBody>
          <a:bodyPr/>
          <a:lstStyle/>
          <a:p>
            <a:fld id="{CDB34045-CC95-4CA9-8DB7-47E80620E469}" type="datetime1">
              <a:rPr lang="en-US" smtClean="0"/>
              <a:t>11/14/2022</a:t>
            </a:fld>
            <a:endParaRPr lang="en-US"/>
          </a:p>
        </p:txBody>
      </p:sp>
      <p:sp>
        <p:nvSpPr>
          <p:cNvPr id="8" name="Footer Placeholder 7">
            <a:extLst>
              <a:ext uri="{FF2B5EF4-FFF2-40B4-BE49-F238E27FC236}">
                <a16:creationId xmlns:a16="http://schemas.microsoft.com/office/drawing/2014/main" id="{6DB05EA3-1532-CB45-B6CB-AB3F16D41B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11395D-A50B-E34C-8A0C-29BAC17428D2}"/>
              </a:ext>
            </a:extLst>
          </p:cNvPr>
          <p:cNvSpPr>
            <a:spLocks noGrp="1"/>
          </p:cNvSpPr>
          <p:nvPr>
            <p:ph type="sldNum" sz="quarter" idx="12"/>
          </p:nvPr>
        </p:nvSpPr>
        <p:spPr/>
        <p:txBody>
          <a:bodyPr/>
          <a:lstStyle/>
          <a:p>
            <a:fld id="{C5BC01AA-E1B4-AE42-AF2F-F90BE03D1AD2}" type="slidenum">
              <a:rPr lang="en-US" smtClean="0"/>
              <a:t>‹#›</a:t>
            </a:fld>
            <a:endParaRPr lang="en-US"/>
          </a:p>
        </p:txBody>
      </p:sp>
    </p:spTree>
    <p:extLst>
      <p:ext uri="{BB962C8B-B14F-4D97-AF65-F5344CB8AC3E}">
        <p14:creationId xmlns:p14="http://schemas.microsoft.com/office/powerpoint/2010/main" val="313041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E0CB-F07F-104D-87B8-34BB2A0665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6A2B9C-AD94-574D-988B-4E48DFE52A3C}"/>
              </a:ext>
            </a:extLst>
          </p:cNvPr>
          <p:cNvSpPr>
            <a:spLocks noGrp="1"/>
          </p:cNvSpPr>
          <p:nvPr>
            <p:ph type="dt" sz="half" idx="10"/>
          </p:nvPr>
        </p:nvSpPr>
        <p:spPr/>
        <p:txBody>
          <a:bodyPr/>
          <a:lstStyle/>
          <a:p>
            <a:fld id="{C2E851D8-0620-495D-A7BD-4B846CD03E89}" type="datetime1">
              <a:rPr lang="en-US" smtClean="0"/>
              <a:t>11/14/2022</a:t>
            </a:fld>
            <a:endParaRPr lang="en-US"/>
          </a:p>
        </p:txBody>
      </p:sp>
      <p:sp>
        <p:nvSpPr>
          <p:cNvPr id="4" name="Footer Placeholder 3">
            <a:extLst>
              <a:ext uri="{FF2B5EF4-FFF2-40B4-BE49-F238E27FC236}">
                <a16:creationId xmlns:a16="http://schemas.microsoft.com/office/drawing/2014/main" id="{82DF8271-3321-474A-A90D-BD96FE2068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6850F0-03EB-744D-B432-B30567378F8D}"/>
              </a:ext>
            </a:extLst>
          </p:cNvPr>
          <p:cNvSpPr>
            <a:spLocks noGrp="1"/>
          </p:cNvSpPr>
          <p:nvPr>
            <p:ph type="sldNum" sz="quarter" idx="12"/>
          </p:nvPr>
        </p:nvSpPr>
        <p:spPr/>
        <p:txBody>
          <a:bodyPr/>
          <a:lstStyle/>
          <a:p>
            <a:fld id="{C5BC01AA-E1B4-AE42-AF2F-F90BE03D1AD2}" type="slidenum">
              <a:rPr lang="en-US" smtClean="0"/>
              <a:t>‹#›</a:t>
            </a:fld>
            <a:endParaRPr lang="en-US"/>
          </a:p>
        </p:txBody>
      </p:sp>
    </p:spTree>
    <p:extLst>
      <p:ext uri="{BB962C8B-B14F-4D97-AF65-F5344CB8AC3E}">
        <p14:creationId xmlns:p14="http://schemas.microsoft.com/office/powerpoint/2010/main" val="280845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562CF1-9DBA-044C-9A8B-AB1276944AA8}"/>
              </a:ext>
            </a:extLst>
          </p:cNvPr>
          <p:cNvSpPr>
            <a:spLocks noGrp="1"/>
          </p:cNvSpPr>
          <p:nvPr>
            <p:ph type="dt" sz="half" idx="10"/>
          </p:nvPr>
        </p:nvSpPr>
        <p:spPr/>
        <p:txBody>
          <a:bodyPr/>
          <a:lstStyle/>
          <a:p>
            <a:fld id="{21AF4E74-C770-447A-B0E0-67ACC9683CAA}" type="datetime1">
              <a:rPr lang="en-US" smtClean="0"/>
              <a:t>11/14/2022</a:t>
            </a:fld>
            <a:endParaRPr lang="en-US"/>
          </a:p>
        </p:txBody>
      </p:sp>
      <p:sp>
        <p:nvSpPr>
          <p:cNvPr id="3" name="Footer Placeholder 2">
            <a:extLst>
              <a:ext uri="{FF2B5EF4-FFF2-40B4-BE49-F238E27FC236}">
                <a16:creationId xmlns:a16="http://schemas.microsoft.com/office/drawing/2014/main" id="{64C13827-9368-5E45-BBE0-FC8ADA4D77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7CF368-45DC-CC4F-8CB5-4578EF3E27B0}"/>
              </a:ext>
            </a:extLst>
          </p:cNvPr>
          <p:cNvSpPr>
            <a:spLocks noGrp="1"/>
          </p:cNvSpPr>
          <p:nvPr>
            <p:ph type="sldNum" sz="quarter" idx="12"/>
          </p:nvPr>
        </p:nvSpPr>
        <p:spPr/>
        <p:txBody>
          <a:bodyPr/>
          <a:lstStyle/>
          <a:p>
            <a:fld id="{C5BC01AA-E1B4-AE42-AF2F-F90BE03D1AD2}" type="slidenum">
              <a:rPr lang="en-US" smtClean="0"/>
              <a:t>‹#›</a:t>
            </a:fld>
            <a:endParaRPr lang="en-US"/>
          </a:p>
        </p:txBody>
      </p:sp>
    </p:spTree>
    <p:extLst>
      <p:ext uri="{BB962C8B-B14F-4D97-AF65-F5344CB8AC3E}">
        <p14:creationId xmlns:p14="http://schemas.microsoft.com/office/powerpoint/2010/main" val="357359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AAF6-B7E7-AF49-8AEC-762BE8C86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01995-6862-EA40-80EE-0D11D889B3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ADBC4-419B-FB4C-AD7B-E52BB3E7F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C7BD0E-5E55-934D-BC7B-5D9646042662}"/>
              </a:ext>
            </a:extLst>
          </p:cNvPr>
          <p:cNvSpPr>
            <a:spLocks noGrp="1"/>
          </p:cNvSpPr>
          <p:nvPr>
            <p:ph type="dt" sz="half" idx="10"/>
          </p:nvPr>
        </p:nvSpPr>
        <p:spPr/>
        <p:txBody>
          <a:bodyPr/>
          <a:lstStyle/>
          <a:p>
            <a:fld id="{DFC6F233-7381-4514-8DA8-CE44C38BFFC0}" type="datetime1">
              <a:rPr lang="en-US" smtClean="0"/>
              <a:t>11/14/2022</a:t>
            </a:fld>
            <a:endParaRPr lang="en-US"/>
          </a:p>
        </p:txBody>
      </p:sp>
      <p:sp>
        <p:nvSpPr>
          <p:cNvPr id="6" name="Footer Placeholder 5">
            <a:extLst>
              <a:ext uri="{FF2B5EF4-FFF2-40B4-BE49-F238E27FC236}">
                <a16:creationId xmlns:a16="http://schemas.microsoft.com/office/drawing/2014/main" id="{1669C9AE-32DB-E545-9312-3E65CCDA9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7FB212-3450-BE40-AF74-07E8ACD37B22}"/>
              </a:ext>
            </a:extLst>
          </p:cNvPr>
          <p:cNvSpPr>
            <a:spLocks noGrp="1"/>
          </p:cNvSpPr>
          <p:nvPr>
            <p:ph type="sldNum" sz="quarter" idx="12"/>
          </p:nvPr>
        </p:nvSpPr>
        <p:spPr/>
        <p:txBody>
          <a:bodyPr/>
          <a:lstStyle/>
          <a:p>
            <a:fld id="{C5BC01AA-E1B4-AE42-AF2F-F90BE03D1AD2}" type="slidenum">
              <a:rPr lang="en-US" smtClean="0"/>
              <a:t>‹#›</a:t>
            </a:fld>
            <a:endParaRPr lang="en-US"/>
          </a:p>
        </p:txBody>
      </p:sp>
    </p:spTree>
    <p:extLst>
      <p:ext uri="{BB962C8B-B14F-4D97-AF65-F5344CB8AC3E}">
        <p14:creationId xmlns:p14="http://schemas.microsoft.com/office/powerpoint/2010/main" val="18978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DAAE-DF16-D94F-9BA6-02A59630BD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D383E3-42EA-6B43-8792-F7A5E9CED4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5BBD4E-B994-844A-BBE2-263497434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703EC2-62A2-534D-89AE-7866178C6643}"/>
              </a:ext>
            </a:extLst>
          </p:cNvPr>
          <p:cNvSpPr>
            <a:spLocks noGrp="1"/>
          </p:cNvSpPr>
          <p:nvPr>
            <p:ph type="dt" sz="half" idx="10"/>
          </p:nvPr>
        </p:nvSpPr>
        <p:spPr/>
        <p:txBody>
          <a:bodyPr/>
          <a:lstStyle/>
          <a:p>
            <a:fld id="{23FAD7AE-F67B-4B5B-B2D0-BAD615D539FB}" type="datetime1">
              <a:rPr lang="en-US" smtClean="0"/>
              <a:t>11/14/2022</a:t>
            </a:fld>
            <a:endParaRPr lang="en-US"/>
          </a:p>
        </p:txBody>
      </p:sp>
      <p:sp>
        <p:nvSpPr>
          <p:cNvPr id="6" name="Footer Placeholder 5">
            <a:extLst>
              <a:ext uri="{FF2B5EF4-FFF2-40B4-BE49-F238E27FC236}">
                <a16:creationId xmlns:a16="http://schemas.microsoft.com/office/drawing/2014/main" id="{3C512764-6D16-7F47-8069-142F0B7CE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88283-E1BE-844A-BFF0-6005C65C4101}"/>
              </a:ext>
            </a:extLst>
          </p:cNvPr>
          <p:cNvSpPr>
            <a:spLocks noGrp="1"/>
          </p:cNvSpPr>
          <p:nvPr>
            <p:ph type="sldNum" sz="quarter" idx="12"/>
          </p:nvPr>
        </p:nvSpPr>
        <p:spPr/>
        <p:txBody>
          <a:bodyPr/>
          <a:lstStyle/>
          <a:p>
            <a:fld id="{C5BC01AA-E1B4-AE42-AF2F-F90BE03D1AD2}" type="slidenum">
              <a:rPr lang="en-US" smtClean="0"/>
              <a:t>‹#›</a:t>
            </a:fld>
            <a:endParaRPr lang="en-US"/>
          </a:p>
        </p:txBody>
      </p:sp>
    </p:spTree>
    <p:extLst>
      <p:ext uri="{BB962C8B-B14F-4D97-AF65-F5344CB8AC3E}">
        <p14:creationId xmlns:p14="http://schemas.microsoft.com/office/powerpoint/2010/main" val="3909647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2AC09-004F-F345-B48B-4436FAEBC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1A628-1D9B-6348-AA3F-39B73E5EB6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A539E-7382-F249-A606-E7ACDE779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BEE11-B512-4B05-830B-59CBC59BAA37}" type="datetime1">
              <a:rPr lang="en-US" smtClean="0"/>
              <a:t>11/14/2022</a:t>
            </a:fld>
            <a:endParaRPr lang="en-US"/>
          </a:p>
        </p:txBody>
      </p:sp>
      <p:sp>
        <p:nvSpPr>
          <p:cNvPr id="5" name="Footer Placeholder 4">
            <a:extLst>
              <a:ext uri="{FF2B5EF4-FFF2-40B4-BE49-F238E27FC236}">
                <a16:creationId xmlns:a16="http://schemas.microsoft.com/office/drawing/2014/main" id="{088C2540-37C2-B542-9372-A030A2D53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0DFE92-FFF4-EC48-AD9A-F785481E6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01AA-E1B4-AE42-AF2F-F90BE03D1AD2}" type="slidenum">
              <a:rPr lang="en-US" smtClean="0"/>
              <a:t>‹#›</a:t>
            </a:fld>
            <a:endParaRPr lang="en-US"/>
          </a:p>
        </p:txBody>
      </p:sp>
    </p:spTree>
    <p:extLst>
      <p:ext uri="{BB962C8B-B14F-4D97-AF65-F5344CB8AC3E}">
        <p14:creationId xmlns:p14="http://schemas.microsoft.com/office/powerpoint/2010/main" val="3743506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jpeg"/><Relationship Id="rId7" Type="http://schemas.openxmlformats.org/officeDocument/2006/relationships/image" Target="../media/image22.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3.jpe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3.jpe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3.jpe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32.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3.jpe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3.jpe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2.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3.jpe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mailto:rad@hud.gov" TargetMode="External"/><Relationship Id="rId5" Type="http://schemas.openxmlformats.org/officeDocument/2006/relationships/hyperlink" Target="http://www.hud.gov/rad" TargetMode="External"/><Relationship Id="rId4" Type="http://schemas.openxmlformats.org/officeDocument/2006/relationships/image" Target="../media/image38.sv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hud.gov/sites/dfiles/Housing/documents/H-2019-09-PIH-2019-23_RAD_Notice%20Rev4_20190905.pdf" TargetMode="External"/><Relationship Id="rId7" Type="http://schemas.openxmlformats.org/officeDocument/2006/relationships/image" Target="../media/image3.jpeg"/><Relationship Id="rId2" Type="http://schemas.openxmlformats.org/officeDocument/2006/relationships/hyperlink" Target="https://www.hud.gov/sites/dfiles/Housing/documents/RAD_112-55_Comprehensive_Ramseyer_3-30-18.pdf" TargetMode="External"/><Relationship Id="rId1" Type="http://schemas.openxmlformats.org/officeDocument/2006/relationships/slideLayout" Target="../slideLayouts/slideLayout2.xml"/><Relationship Id="rId6" Type="http://schemas.openxmlformats.org/officeDocument/2006/relationships/hyperlink" Target="https://www.hud.gov/sites/dfiles/Housing/documents/RAD_Inventory_Assessment_Tool_3.xlsm" TargetMode="External"/><Relationship Id="rId5" Type="http://schemas.openxmlformats.org/officeDocument/2006/relationships/hyperlink" Target="http://www.radresource.net/" TargetMode="External"/><Relationship Id="rId4" Type="http://schemas.openxmlformats.org/officeDocument/2006/relationships/hyperlink" Target="https://www.hud.gov/sites/documents/16-17HSGN_16-17PIHN.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depicts the official seal of the U.S. Department of Housing and Urban Development and presentation text. ">
            <a:extLst>
              <a:ext uri="{FF2B5EF4-FFF2-40B4-BE49-F238E27FC236}">
                <a16:creationId xmlns:a16="http://schemas.microsoft.com/office/drawing/2014/main" id="{969234C5-5C8E-034F-827C-BAE9DA4E3062}"/>
              </a:ext>
            </a:extLst>
          </p:cNvPr>
          <p:cNvPicPr>
            <a:picLocks noChangeAspect="1"/>
          </p:cNvPicPr>
          <p:nvPr/>
        </p:nvPicPr>
        <p:blipFill>
          <a:blip r:embed="rId2"/>
          <a:stretch>
            <a:fillRect/>
          </a:stretch>
        </p:blipFill>
        <p:spPr>
          <a:xfrm>
            <a:off x="0" y="-299803"/>
            <a:ext cx="12179300" cy="6858000"/>
          </a:xfrm>
          <a:prstGeom prst="rect">
            <a:avLst/>
          </a:prstGeom>
        </p:spPr>
      </p:pic>
      <p:sp>
        <p:nvSpPr>
          <p:cNvPr id="6" name="Title 5">
            <a:extLst>
              <a:ext uri="{FF2B5EF4-FFF2-40B4-BE49-F238E27FC236}">
                <a16:creationId xmlns:a16="http://schemas.microsoft.com/office/drawing/2014/main" id="{9826506A-C9B1-0C4D-95CA-3B9DD9B6F577}"/>
              </a:ext>
            </a:extLst>
          </p:cNvPr>
          <p:cNvSpPr txBox="1">
            <a:spLocks noGrp="1"/>
          </p:cNvSpPr>
          <p:nvPr>
            <p:ph type="title" idx="4294967295"/>
          </p:nvPr>
        </p:nvSpPr>
        <p:spPr>
          <a:xfrm>
            <a:off x="6350" y="2745755"/>
            <a:ext cx="1217930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Baskerville Old Face" panose="02020602080505020303" pitchFamily="18" charset="77"/>
                <a:ea typeface="+mn-ea"/>
                <a:cs typeface="+mn-cs"/>
              </a:rPr>
              <a:t>RAD: The Basics</a:t>
            </a:r>
            <a:br>
              <a:rPr kumimoji="0" lang="en-US" sz="4800" b="0" i="0" u="none" strike="noStrike" kern="1200" cap="none" spc="0" normalizeH="0" baseline="0" noProof="0" dirty="0">
                <a:ln>
                  <a:noFill/>
                </a:ln>
                <a:solidFill>
                  <a:schemeClr val="bg1"/>
                </a:solidFill>
                <a:effectLst/>
                <a:uLnTx/>
                <a:uFillTx/>
                <a:latin typeface="Baskerville Old Face" panose="02020602080505020303" pitchFamily="18" charset="77"/>
                <a:ea typeface="+mn-ea"/>
                <a:cs typeface="+mn-cs"/>
              </a:rPr>
            </a:br>
            <a:endParaRPr kumimoji="0" lang="en-US" sz="4800" b="0" i="0" u="none" strike="noStrike" kern="1200" cap="none" spc="0" normalizeH="0" baseline="0" noProof="0" dirty="0">
              <a:ln>
                <a:noFill/>
              </a:ln>
              <a:solidFill>
                <a:schemeClr val="bg1"/>
              </a:solidFill>
              <a:effectLst/>
              <a:uLnTx/>
              <a:uFillTx/>
              <a:latin typeface="Baskerville Old Face" panose="02020602080505020303" pitchFamily="18" charset="77"/>
              <a:ea typeface="+mn-ea"/>
              <a:cs typeface="+mn-cs"/>
            </a:endParaRPr>
          </a:p>
        </p:txBody>
      </p:sp>
      <p:sp>
        <p:nvSpPr>
          <p:cNvPr id="4" name="Title 5">
            <a:extLst>
              <a:ext uri="{FF2B5EF4-FFF2-40B4-BE49-F238E27FC236}">
                <a16:creationId xmlns:a16="http://schemas.microsoft.com/office/drawing/2014/main" id="{9E2CD06D-F867-A193-BB57-5BB270127524}"/>
              </a:ext>
            </a:extLst>
          </p:cNvPr>
          <p:cNvSpPr txBox="1">
            <a:spLocks/>
          </p:cNvSpPr>
          <p:nvPr/>
        </p:nvSpPr>
        <p:spPr>
          <a:xfrm>
            <a:off x="1954923" y="4679658"/>
            <a:ext cx="7630511"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2800" dirty="0">
                <a:solidFill>
                  <a:schemeClr val="bg1"/>
                </a:solidFill>
                <a:latin typeface="Baskerville Old Face" panose="02020602080505020303" pitchFamily="18" charset="77"/>
                <a:ea typeface="+mn-ea"/>
                <a:cs typeface="+mn-cs"/>
              </a:rPr>
              <a:t>Bennett Hilley, Office of Recapitalization</a:t>
            </a:r>
          </a:p>
          <a:p>
            <a:pPr algn="ctr">
              <a:lnSpc>
                <a:spcPct val="100000"/>
              </a:lnSpc>
              <a:spcBef>
                <a:spcPts val="0"/>
              </a:spcBef>
              <a:defRPr/>
            </a:pPr>
            <a:r>
              <a:rPr lang="en-US" sz="2800" dirty="0">
                <a:solidFill>
                  <a:schemeClr val="bg1"/>
                </a:solidFill>
                <a:latin typeface="Baskerville Old Face" panose="02020602080505020303" pitchFamily="18" charset="77"/>
                <a:ea typeface="+mn-ea"/>
                <a:cs typeface="+mn-cs"/>
              </a:rPr>
              <a:t>Will Lavy, Office of Recapitalization</a:t>
            </a:r>
          </a:p>
        </p:txBody>
      </p:sp>
    </p:spTree>
    <p:extLst>
      <p:ext uri="{BB962C8B-B14F-4D97-AF65-F5344CB8AC3E}">
        <p14:creationId xmlns:p14="http://schemas.microsoft.com/office/powerpoint/2010/main" val="31407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265538"/>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Project Revenue in a RAD Conversion</a:t>
            </a:r>
          </a:p>
        </p:txBody>
      </p:sp>
      <p:graphicFrame>
        <p:nvGraphicFramePr>
          <p:cNvPr id="7" name="Content Placeholder 5">
            <a:extLst>
              <a:ext uri="{FF2B5EF4-FFF2-40B4-BE49-F238E27FC236}">
                <a16:creationId xmlns:a16="http://schemas.microsoft.com/office/drawing/2014/main" id="{064A20C5-F4D9-656B-2558-26FAD5B3F88D}"/>
              </a:ext>
            </a:extLst>
          </p:cNvPr>
          <p:cNvGraphicFramePr>
            <a:graphicFrameLocks noGrp="1"/>
          </p:cNvGraphicFramePr>
          <p:nvPr>
            <p:ph sz="half" idx="1"/>
          </p:nvPr>
        </p:nvGraphicFramePr>
        <p:xfrm>
          <a:off x="1329447" y="1651101"/>
          <a:ext cx="9533105" cy="47886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506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265538"/>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Sample Operating Pro Forma</a:t>
            </a:r>
          </a:p>
        </p:txBody>
      </p:sp>
      <p:graphicFrame>
        <p:nvGraphicFramePr>
          <p:cNvPr id="5" name="Table 4">
            <a:extLst>
              <a:ext uri="{FF2B5EF4-FFF2-40B4-BE49-F238E27FC236}">
                <a16:creationId xmlns:a16="http://schemas.microsoft.com/office/drawing/2014/main" id="{318E2954-F66F-3875-09EC-E1A448A0D176}"/>
              </a:ext>
            </a:extLst>
          </p:cNvPr>
          <p:cNvGraphicFramePr>
            <a:graphicFrameLocks noGrp="1"/>
          </p:cNvGraphicFramePr>
          <p:nvPr>
            <p:extLst>
              <p:ext uri="{D42A27DB-BD31-4B8C-83A1-F6EECF244321}">
                <p14:modId xmlns:p14="http://schemas.microsoft.com/office/powerpoint/2010/main" val="3530607357"/>
              </p:ext>
            </p:extLst>
          </p:nvPr>
        </p:nvGraphicFramePr>
        <p:xfrm>
          <a:off x="804317" y="1045266"/>
          <a:ext cx="5787714" cy="5755735"/>
        </p:xfrm>
        <a:graphic>
          <a:graphicData uri="http://schemas.openxmlformats.org/drawingml/2006/table">
            <a:tbl>
              <a:tblPr firstRow="1" bandRow="1"/>
              <a:tblGrid>
                <a:gridCol w="2452888">
                  <a:extLst>
                    <a:ext uri="{9D8B030D-6E8A-4147-A177-3AD203B41FA5}">
                      <a16:colId xmlns:a16="http://schemas.microsoft.com/office/drawing/2014/main" val="3210790699"/>
                    </a:ext>
                  </a:extLst>
                </a:gridCol>
                <a:gridCol w="1405588">
                  <a:extLst>
                    <a:ext uri="{9D8B030D-6E8A-4147-A177-3AD203B41FA5}">
                      <a16:colId xmlns:a16="http://schemas.microsoft.com/office/drawing/2014/main" val="3816460785"/>
                    </a:ext>
                  </a:extLst>
                </a:gridCol>
                <a:gridCol w="1929238">
                  <a:extLst>
                    <a:ext uri="{9D8B030D-6E8A-4147-A177-3AD203B41FA5}">
                      <a16:colId xmlns:a16="http://schemas.microsoft.com/office/drawing/2014/main" val="1492679766"/>
                    </a:ext>
                  </a:extLst>
                </a:gridCol>
              </a:tblGrid>
              <a:tr h="367050">
                <a:tc>
                  <a:txBody>
                    <a:bodyPr/>
                    <a:lstStyle/>
                    <a:p>
                      <a:pPr algn="ctr" rtl="0" fontAlgn="ctr"/>
                      <a:r>
                        <a:rPr lang="en-US" sz="2000" b="1" i="0" u="none" strike="noStrike" dirty="0">
                          <a:solidFill>
                            <a:srgbClr val="FFFFFF"/>
                          </a:solidFill>
                          <a:effectLst/>
                          <a:latin typeface="Calibri" panose="020F0502020204030204" pitchFamily="34" charset="0"/>
                        </a:rPr>
                        <a:t>Pro Forma</a:t>
                      </a:r>
                    </a:p>
                  </a:txBody>
                  <a:tcPr marL="6350" marR="6350" marT="63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587C"/>
                    </a:solidFill>
                  </a:tcPr>
                </a:tc>
                <a:tc>
                  <a:txBody>
                    <a:bodyPr/>
                    <a:lstStyle/>
                    <a:p>
                      <a:pPr algn="ctr" rtl="0" fontAlgn="ctr"/>
                      <a:r>
                        <a:rPr lang="en-US" sz="2000" b="1" i="0" u="none" strike="noStrike" dirty="0">
                          <a:solidFill>
                            <a:srgbClr val="FFFFFF"/>
                          </a:solidFill>
                          <a:effectLst/>
                          <a:latin typeface="Calibri" panose="020F0502020204030204" pitchFamily="34" charset="0"/>
                        </a:rPr>
                        <a:t>Per Unit</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587C"/>
                    </a:solidFill>
                  </a:tcPr>
                </a:tc>
                <a:tc>
                  <a:txBody>
                    <a:bodyPr/>
                    <a:lstStyle/>
                    <a:p>
                      <a:pPr algn="ctr" rtl="0" fontAlgn="ctr"/>
                      <a:r>
                        <a:rPr lang="en-US" sz="2000" b="1" i="0" u="none" strike="noStrike">
                          <a:solidFill>
                            <a:srgbClr val="FFFFFF"/>
                          </a:solidFill>
                          <a:effectLst/>
                          <a:latin typeface="Calibri" panose="020F0502020204030204" pitchFamily="34" charset="0"/>
                        </a:rPr>
                        <a:t>Project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587C"/>
                    </a:solidFill>
                  </a:tcPr>
                </a:tc>
                <a:extLst>
                  <a:ext uri="{0D108BD9-81ED-4DB2-BD59-A6C34878D82A}">
                    <a16:rowId xmlns:a16="http://schemas.microsoft.com/office/drawing/2014/main" val="4110662173"/>
                  </a:ext>
                </a:extLst>
              </a:tr>
              <a:tr h="367050">
                <a:tc>
                  <a:txBody>
                    <a:bodyPr/>
                    <a:lstStyle/>
                    <a:p>
                      <a:pPr algn="l" rtl="0" fontAlgn="ctr"/>
                      <a:r>
                        <a:rPr lang="en-US" sz="2000" b="0" i="0" u="none" strike="noStrike" dirty="0">
                          <a:solidFill>
                            <a:srgbClr val="000000"/>
                          </a:solidFill>
                          <a:effectLst/>
                          <a:latin typeface="Calibri" panose="020F0502020204030204" pitchFamily="34" charset="0"/>
                        </a:rPr>
                        <a:t>Contract Rents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dirty="0">
                          <a:solidFill>
                            <a:srgbClr val="000000"/>
                          </a:solidFill>
                          <a:effectLst/>
                          <a:latin typeface="Arial" panose="020B0604020202020204" pitchFamily="34" charset="0"/>
                        </a:rPr>
                        <a:t>$719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dirty="0">
                          <a:solidFill>
                            <a:srgbClr val="000000"/>
                          </a:solidFill>
                          <a:effectLst/>
                          <a:latin typeface="Arial" panose="020B0604020202020204" pitchFamily="34" charset="0"/>
                        </a:rPr>
                        <a:t>$862,800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161275"/>
                  </a:ext>
                </a:extLst>
              </a:tr>
              <a:tr h="367050">
                <a:tc>
                  <a:txBody>
                    <a:bodyPr/>
                    <a:lstStyle/>
                    <a:p>
                      <a:pPr algn="l" rtl="0" fontAlgn="ctr"/>
                      <a:r>
                        <a:rPr lang="en-US" sz="2000" b="0" i="0" u="none" strike="noStrike" dirty="0">
                          <a:solidFill>
                            <a:srgbClr val="000000"/>
                          </a:solidFill>
                          <a:effectLst/>
                          <a:latin typeface="Calibri" panose="020F0502020204030204" pitchFamily="34" charset="0"/>
                        </a:rPr>
                        <a:t>Vacancy Loss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dirty="0">
                          <a:solidFill>
                            <a:srgbClr val="000000"/>
                          </a:solidFill>
                          <a:effectLst/>
                          <a:latin typeface="Arial" panose="020B0604020202020204" pitchFamily="34" charset="0"/>
                        </a:rPr>
                        <a:t>($22)</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dirty="0">
                          <a:solidFill>
                            <a:srgbClr val="000000"/>
                          </a:solidFill>
                          <a:effectLst/>
                          <a:latin typeface="Arial" panose="020B0604020202020204" pitchFamily="34" charset="0"/>
                        </a:rPr>
                        <a:t>($26,400)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139426"/>
                  </a:ext>
                </a:extLst>
              </a:tr>
              <a:tr h="367050">
                <a:tc>
                  <a:txBody>
                    <a:bodyPr/>
                    <a:lstStyle/>
                    <a:p>
                      <a:pPr algn="l" rtl="0" fontAlgn="ctr"/>
                      <a:r>
                        <a:rPr lang="en-US" sz="2000" b="0" i="0" u="none" strike="noStrike">
                          <a:solidFill>
                            <a:srgbClr val="000000"/>
                          </a:solidFill>
                          <a:effectLst/>
                          <a:latin typeface="Calibri" panose="020F0502020204030204" pitchFamily="34" charset="0"/>
                        </a:rPr>
                        <a:t>Bad Debt Loss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dirty="0">
                          <a:solidFill>
                            <a:srgbClr val="000000"/>
                          </a:solidFill>
                          <a:effectLst/>
                          <a:latin typeface="Arial" panose="020B0604020202020204" pitchFamily="34" charset="0"/>
                        </a:rPr>
                        <a:t>($14)</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dirty="0">
                          <a:solidFill>
                            <a:srgbClr val="000000"/>
                          </a:solidFill>
                          <a:effectLst/>
                          <a:latin typeface="Arial" panose="020B0604020202020204" pitchFamily="34" charset="0"/>
                        </a:rPr>
                        <a:t>($16,800)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112685"/>
                  </a:ext>
                </a:extLst>
              </a:tr>
              <a:tr h="367050">
                <a:tc>
                  <a:txBody>
                    <a:bodyPr/>
                    <a:lstStyle/>
                    <a:p>
                      <a:pPr algn="l" rtl="0" fontAlgn="ctr"/>
                      <a:r>
                        <a:rPr lang="en-US" sz="2000" b="0" i="0" u="none" strike="noStrike">
                          <a:solidFill>
                            <a:srgbClr val="000000"/>
                          </a:solidFill>
                          <a:effectLst/>
                          <a:latin typeface="Calibri" panose="020F0502020204030204" pitchFamily="34" charset="0"/>
                        </a:rPr>
                        <a:t>Other Income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dirty="0">
                          <a:solidFill>
                            <a:srgbClr val="000000"/>
                          </a:solidFill>
                          <a:effectLst/>
                          <a:latin typeface="Arial" panose="020B0604020202020204" pitchFamily="34" charset="0"/>
                        </a:rPr>
                        <a:t>$14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dirty="0">
                          <a:solidFill>
                            <a:srgbClr val="000000"/>
                          </a:solidFill>
                          <a:effectLst/>
                          <a:latin typeface="Arial" panose="020B0604020202020204" pitchFamily="34" charset="0"/>
                        </a:rPr>
                        <a:t>$16,800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750833"/>
                  </a:ext>
                </a:extLst>
              </a:tr>
              <a:tr h="648457">
                <a:tc>
                  <a:txBody>
                    <a:bodyPr/>
                    <a:lstStyle/>
                    <a:p>
                      <a:pPr algn="l" rtl="0" fontAlgn="ctr"/>
                      <a:r>
                        <a:rPr lang="en-US" sz="2000" b="1" i="0" u="none" strike="noStrike" dirty="0">
                          <a:solidFill>
                            <a:srgbClr val="000000"/>
                          </a:solidFill>
                          <a:effectLst/>
                          <a:latin typeface="Calibri" panose="020F0502020204030204" pitchFamily="34" charset="0"/>
                        </a:rPr>
                        <a:t>Effective Gross Income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dirty="0">
                          <a:solidFill>
                            <a:srgbClr val="000000"/>
                          </a:solidFill>
                          <a:effectLst/>
                          <a:latin typeface="Arial" panose="020B0604020202020204" pitchFamily="34" charset="0"/>
                        </a:rPr>
                        <a:t>$697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dirty="0">
                          <a:solidFill>
                            <a:srgbClr val="000000"/>
                          </a:solidFill>
                          <a:effectLst/>
                          <a:latin typeface="Arial" panose="020B0604020202020204" pitchFamily="34" charset="0"/>
                        </a:rPr>
                        <a:t>$836,400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44715073"/>
                  </a:ext>
                </a:extLst>
              </a:tr>
              <a:tr h="367050">
                <a:tc>
                  <a:txBody>
                    <a:bodyPr/>
                    <a:lstStyle/>
                    <a:p>
                      <a:pPr algn="l" rtl="0" fontAlgn="ctr"/>
                      <a:r>
                        <a:rPr lang="en-US" sz="2000" b="0" i="0" u="none" strike="noStrike" dirty="0">
                          <a:solidFill>
                            <a:srgbClr val="000000"/>
                          </a:solidFill>
                          <a:effectLst/>
                          <a:latin typeface="Calibri" panose="020F0502020204030204" pitchFamily="34" charset="0"/>
                        </a:rPr>
                        <a:t>Operating Expenses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dirty="0">
                          <a:solidFill>
                            <a:srgbClr val="000000"/>
                          </a:solidFill>
                          <a:effectLst/>
                          <a:latin typeface="Arial" panose="020B0604020202020204" pitchFamily="34" charset="0"/>
                        </a:rPr>
                        <a:t>($518)</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dirty="0">
                          <a:solidFill>
                            <a:srgbClr val="000000"/>
                          </a:solidFill>
                          <a:effectLst/>
                          <a:latin typeface="Arial" panose="020B0604020202020204" pitchFamily="34" charset="0"/>
                        </a:rPr>
                        <a:t>($621,600)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753358"/>
                  </a:ext>
                </a:extLst>
              </a:tr>
              <a:tr h="648457">
                <a:tc>
                  <a:txBody>
                    <a:bodyPr/>
                    <a:lstStyle/>
                    <a:p>
                      <a:pPr algn="l" rtl="0" fontAlgn="ctr"/>
                      <a:r>
                        <a:rPr lang="en-US" sz="2000" b="0" i="0" u="none" strike="noStrike" dirty="0">
                          <a:solidFill>
                            <a:srgbClr val="000000"/>
                          </a:solidFill>
                          <a:effectLst/>
                          <a:latin typeface="Calibri" panose="020F0502020204030204" pitchFamily="34" charset="0"/>
                        </a:rPr>
                        <a:t>Replacement Reserve Deposits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a:solidFill>
                            <a:srgbClr val="000000"/>
                          </a:solidFill>
                          <a:effectLst/>
                          <a:latin typeface="Arial" panose="020B0604020202020204" pitchFamily="34" charset="0"/>
                        </a:rPr>
                        <a:t>($50)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a:solidFill>
                            <a:srgbClr val="000000"/>
                          </a:solidFill>
                          <a:effectLst/>
                          <a:latin typeface="Arial" panose="020B0604020202020204" pitchFamily="34" charset="0"/>
                        </a:rPr>
                        <a:t>($60,000)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3613772"/>
                  </a:ext>
                </a:extLst>
              </a:tr>
              <a:tr h="648457">
                <a:tc>
                  <a:txBody>
                    <a:bodyPr/>
                    <a:lstStyle/>
                    <a:p>
                      <a:pPr algn="l" rtl="0" fontAlgn="ctr"/>
                      <a:r>
                        <a:rPr lang="en-US" sz="2000" b="1" i="0" u="none" strike="noStrike" dirty="0">
                          <a:solidFill>
                            <a:srgbClr val="000000"/>
                          </a:solidFill>
                          <a:effectLst/>
                          <a:latin typeface="Calibri" panose="020F0502020204030204" pitchFamily="34" charset="0"/>
                        </a:rPr>
                        <a:t>Net Operating Income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dirty="0">
                          <a:solidFill>
                            <a:srgbClr val="000000"/>
                          </a:solidFill>
                          <a:effectLst/>
                          <a:latin typeface="Arial" panose="020B0604020202020204" pitchFamily="34" charset="0"/>
                        </a:rPr>
                        <a:t>$128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dirty="0">
                          <a:solidFill>
                            <a:srgbClr val="000000"/>
                          </a:solidFill>
                          <a:effectLst/>
                          <a:latin typeface="Arial" panose="020B0604020202020204" pitchFamily="34" charset="0"/>
                        </a:rPr>
                        <a:t>$154,800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5847772"/>
                  </a:ext>
                </a:extLst>
              </a:tr>
              <a:tr h="294888">
                <a:tc>
                  <a:txBody>
                    <a:bodyPr/>
                    <a:lstStyle/>
                    <a:p>
                      <a:pPr algn="l" rtl="0" fontAlgn="ctr"/>
                      <a:r>
                        <a:rPr lang="en-US" sz="2000" b="1" i="0" u="none" strike="noStrike" dirty="0">
                          <a:solidFill>
                            <a:srgbClr val="000000"/>
                          </a:solidFill>
                          <a:effectLst/>
                          <a:latin typeface="Calibri" panose="020F0502020204030204" pitchFamily="34" charset="0"/>
                        </a:rPr>
                        <a:t>Hard Debt service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dirty="0">
                          <a:solidFill>
                            <a:srgbClr val="000000"/>
                          </a:solidFill>
                          <a:effectLst/>
                          <a:latin typeface="Arial" panose="020B0604020202020204" pitchFamily="34" charset="0"/>
                        </a:rPr>
                        <a:t>$80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endParaRPr lang="en-US" sz="2000" b="0" i="0" u="none" strike="noStrike" dirty="0">
                        <a:solidFill>
                          <a:srgbClr val="000000"/>
                        </a:solidFill>
                        <a:effectLst/>
                        <a:latin typeface="Arial" panose="020B0604020202020204" pitchFamily="34"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33573967"/>
                  </a:ext>
                </a:extLst>
              </a:tr>
              <a:tr h="648457">
                <a:tc>
                  <a:txBody>
                    <a:bodyPr/>
                    <a:lstStyle/>
                    <a:p>
                      <a:pPr algn="l" rtl="0" fontAlgn="ctr"/>
                      <a:r>
                        <a:rPr lang="en-US" sz="2000" b="1" i="0" u="none" strike="noStrike" dirty="0">
                          <a:solidFill>
                            <a:srgbClr val="000000"/>
                          </a:solidFill>
                          <a:effectLst/>
                          <a:latin typeface="Calibri" panose="020F0502020204030204" pitchFamily="34" charset="0"/>
                        </a:rPr>
                        <a:t>Cash Flow</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dirty="0">
                          <a:solidFill>
                            <a:srgbClr val="000000"/>
                          </a:solidFill>
                          <a:effectLst/>
                          <a:latin typeface="Arial" panose="020B0604020202020204" pitchFamily="34" charset="0"/>
                        </a:rPr>
                        <a:t>$48</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endParaRPr lang="en-US" sz="2000" b="0" i="0" u="none" strike="noStrike" dirty="0">
                        <a:solidFill>
                          <a:srgbClr val="000000"/>
                        </a:solidFill>
                        <a:effectLst/>
                        <a:latin typeface="Arial" panose="020B0604020202020204" pitchFamily="34"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86435592"/>
                  </a:ext>
                </a:extLst>
              </a:tr>
              <a:tr h="648457">
                <a:tc>
                  <a:txBody>
                    <a:bodyPr/>
                    <a:lstStyle/>
                    <a:p>
                      <a:pPr algn="l" rtl="0" fontAlgn="ctr"/>
                      <a:r>
                        <a:rPr lang="en-US" sz="2000" b="1" i="0" u="none" strike="noStrike" dirty="0">
                          <a:solidFill>
                            <a:srgbClr val="000000"/>
                          </a:solidFill>
                          <a:effectLst/>
                          <a:latin typeface="Calibri" panose="020F0502020204030204" pitchFamily="34" charset="0"/>
                        </a:rPr>
                        <a:t>Soft Debt Service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dirty="0">
                          <a:solidFill>
                            <a:srgbClr val="000000"/>
                          </a:solidFill>
                          <a:effectLst/>
                          <a:latin typeface="Arial" panose="020B0604020202020204" pitchFamily="34" charset="0"/>
                        </a:rPr>
                        <a:t>$24</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endParaRPr lang="en-US" sz="2000" b="0" i="0" u="none" strike="noStrike" dirty="0">
                        <a:solidFill>
                          <a:srgbClr val="000000"/>
                        </a:solidFill>
                        <a:effectLst/>
                        <a:latin typeface="Arial" panose="020B0604020202020204" pitchFamily="34"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45229340"/>
                  </a:ext>
                </a:extLst>
              </a:tr>
            </a:tbl>
          </a:graphicData>
        </a:graphic>
      </p:graphicFrame>
      <p:sp>
        <p:nvSpPr>
          <p:cNvPr id="10" name="TextBox 9">
            <a:extLst>
              <a:ext uri="{FF2B5EF4-FFF2-40B4-BE49-F238E27FC236}">
                <a16:creationId xmlns:a16="http://schemas.microsoft.com/office/drawing/2014/main" id="{4EFD9D26-5199-C158-600C-446781351852}"/>
              </a:ext>
            </a:extLst>
          </p:cNvPr>
          <p:cNvSpPr txBox="1"/>
          <p:nvPr/>
        </p:nvSpPr>
        <p:spPr>
          <a:xfrm>
            <a:off x="711719" y="1334530"/>
            <a:ext cx="8318376" cy="461665"/>
          </a:xfrm>
          <a:prstGeom prst="rect">
            <a:avLst/>
          </a:prstGeom>
          <a:noFill/>
        </p:spPr>
        <p:txBody>
          <a:bodyPr wrap="square" rtlCol="0">
            <a:spAutoFit/>
          </a:bodyPr>
          <a:lstStyle/>
          <a:p>
            <a:r>
              <a:rPr lang="en-US" sz="2400" b="1" dirty="0"/>
              <a:t>Example: </a:t>
            </a:r>
            <a:r>
              <a:rPr lang="en-US" sz="2400" dirty="0"/>
              <a:t>100-unit property</a:t>
            </a:r>
          </a:p>
        </p:txBody>
      </p:sp>
      <p:sp>
        <p:nvSpPr>
          <p:cNvPr id="11" name="Rectangle 10">
            <a:extLst>
              <a:ext uri="{FF2B5EF4-FFF2-40B4-BE49-F238E27FC236}">
                <a16:creationId xmlns:a16="http://schemas.microsoft.com/office/drawing/2014/main" id="{DD57BCBE-B4B7-A4D0-98C7-40588492C7F7}"/>
              </a:ext>
            </a:extLst>
          </p:cNvPr>
          <p:cNvSpPr/>
          <p:nvPr/>
        </p:nvSpPr>
        <p:spPr>
          <a:xfrm>
            <a:off x="8235007" y="3346896"/>
            <a:ext cx="3012141" cy="208479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t>Debt Scenario under RAD</a:t>
            </a:r>
          </a:p>
          <a:p>
            <a:pPr algn="ctr"/>
            <a:r>
              <a:rPr lang="en-US" sz="2000" dirty="0"/>
              <a:t>At today’s FHA mortgage terms, the property could support $2.4millin ($24k per unit) in debt </a:t>
            </a:r>
          </a:p>
        </p:txBody>
      </p:sp>
    </p:spTree>
    <p:extLst>
      <p:ext uri="{BB962C8B-B14F-4D97-AF65-F5344CB8AC3E}">
        <p14:creationId xmlns:p14="http://schemas.microsoft.com/office/powerpoint/2010/main" val="377363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E080A52-540A-E306-76DD-2A31AB11AF02}"/>
              </a:ext>
            </a:extLst>
          </p:cNvPr>
          <p:cNvGraphicFramePr/>
          <p:nvPr>
            <p:extLst>
              <p:ext uri="{D42A27DB-BD31-4B8C-83A1-F6EECF244321}">
                <p14:modId xmlns:p14="http://schemas.microsoft.com/office/powerpoint/2010/main" val="748802130"/>
              </p:ext>
            </p:extLst>
          </p:nvPr>
        </p:nvGraphicFramePr>
        <p:xfrm>
          <a:off x="-1023041" y="1557779"/>
          <a:ext cx="12973616" cy="4969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This is the standard banner for presentations. ">
            <a:extLst>
              <a:ext uri="{FF2B5EF4-FFF2-40B4-BE49-F238E27FC236}">
                <a16:creationId xmlns:a16="http://schemas.microsoft.com/office/drawing/2014/main" id="{34645441-2EC9-061D-8B86-638E9C842301}"/>
              </a:ext>
            </a:extLst>
          </p:cNvPr>
          <p:cNvPicPr>
            <a:picLocks noChangeAspect="1"/>
          </p:cNvPicPr>
          <p:nvPr/>
        </p:nvPicPr>
        <p:blipFill rotWithShape="1">
          <a:blip r:embed="rId8"/>
          <a:srcRect t="41622"/>
          <a:stretch/>
        </p:blipFill>
        <p:spPr>
          <a:xfrm>
            <a:off x="0" y="0"/>
            <a:ext cx="12192000" cy="1334530"/>
          </a:xfrm>
          <a:prstGeom prst="rect">
            <a:avLst/>
          </a:prstGeom>
        </p:spPr>
      </p:pic>
      <p:sp>
        <p:nvSpPr>
          <p:cNvPr id="9" name="Title 5">
            <a:extLst>
              <a:ext uri="{FF2B5EF4-FFF2-40B4-BE49-F238E27FC236}">
                <a16:creationId xmlns:a16="http://schemas.microsoft.com/office/drawing/2014/main" id="{0A50770C-B8F3-22F7-D286-8CEC63B9469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Common Financing Sources</a:t>
            </a:r>
          </a:p>
        </p:txBody>
      </p:sp>
      <p:sp>
        <p:nvSpPr>
          <p:cNvPr id="2" name="Slide Number Placeholder 1">
            <a:extLst>
              <a:ext uri="{FF2B5EF4-FFF2-40B4-BE49-F238E27FC236}">
                <a16:creationId xmlns:a16="http://schemas.microsoft.com/office/drawing/2014/main" id="{1B588D14-F964-BF59-EFA8-B48787608386}"/>
              </a:ext>
            </a:extLst>
          </p:cNvPr>
          <p:cNvSpPr>
            <a:spLocks noGrp="1"/>
          </p:cNvSpPr>
          <p:nvPr>
            <p:ph type="sldNum" sz="quarter" idx="12"/>
          </p:nvPr>
        </p:nvSpPr>
        <p:spPr/>
        <p:txBody>
          <a:bodyPr/>
          <a:lstStyle/>
          <a:p>
            <a:fld id="{C5BC01AA-E1B4-AE42-AF2F-F90BE03D1AD2}" type="slidenum">
              <a:rPr lang="en-US" smtClean="0"/>
              <a:t>12</a:t>
            </a:fld>
            <a:endParaRPr lang="en-US"/>
          </a:p>
        </p:txBody>
      </p:sp>
    </p:spTree>
    <p:extLst>
      <p:ext uri="{BB962C8B-B14F-4D97-AF65-F5344CB8AC3E}">
        <p14:creationId xmlns:p14="http://schemas.microsoft.com/office/powerpoint/2010/main" val="84575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87A132B-8441-7169-DDB0-ACF48425F6EA}"/>
              </a:ext>
            </a:extLst>
          </p:cNvPr>
          <p:cNvSpPr>
            <a:spLocks noGrp="1"/>
          </p:cNvSpPr>
          <p:nvPr>
            <p:ph idx="1"/>
          </p:nvPr>
        </p:nvSpPr>
        <p:spPr/>
        <p:txBody>
          <a:bodyPr vert="horz" lIns="91440" tIns="45720" rIns="91440" bIns="45720" rtlCol="0" anchor="t">
            <a:normAutofit/>
          </a:bodyPr>
          <a:lstStyle/>
          <a:p>
            <a:pPr>
              <a:spcAft>
                <a:spcPts val="600"/>
              </a:spcAft>
            </a:pPr>
            <a:r>
              <a:rPr lang="en-US" dirty="0">
                <a:cs typeface="Arial" panose="020B0604020202020204" pitchFamily="34" charset="0"/>
              </a:rPr>
              <a:t>Each property must show that is addressing all </a:t>
            </a:r>
            <a:r>
              <a:rPr lang="en-US" b="1" dirty="0">
                <a:solidFill>
                  <a:srgbClr val="0070C0"/>
                </a:solidFill>
                <a:cs typeface="Arial" panose="020B0604020202020204" pitchFamily="34" charset="0"/>
              </a:rPr>
              <a:t>capital needs</a:t>
            </a:r>
          </a:p>
          <a:p>
            <a:pPr>
              <a:spcAft>
                <a:spcPts val="600"/>
              </a:spcAft>
            </a:pPr>
            <a:r>
              <a:rPr lang="en-US" dirty="0">
                <a:cs typeface="Arial" panose="020B0604020202020204" pitchFamily="34" charset="0"/>
              </a:rPr>
              <a:t>Long-term Section 8 Housing Assistance Payment (HAP) </a:t>
            </a:r>
            <a:r>
              <a:rPr lang="en-US" b="1" dirty="0">
                <a:solidFill>
                  <a:srgbClr val="0070C0"/>
                </a:solidFill>
                <a:cs typeface="Arial" panose="020B0604020202020204" pitchFamily="34" charset="0"/>
              </a:rPr>
              <a:t>contract renews </a:t>
            </a:r>
            <a:r>
              <a:rPr lang="en-US" dirty="0">
                <a:cs typeface="Arial" panose="020B0604020202020204" pitchFamily="34" charset="0"/>
              </a:rPr>
              <a:t>each time it reaches its expiration.</a:t>
            </a:r>
          </a:p>
          <a:p>
            <a:pPr>
              <a:spcAft>
                <a:spcPts val="600"/>
              </a:spcAft>
            </a:pPr>
            <a:r>
              <a:rPr lang="en-US" dirty="0">
                <a:cs typeface="Arial"/>
              </a:rPr>
              <a:t>RAD </a:t>
            </a:r>
            <a:r>
              <a:rPr lang="en-US" b="1" dirty="0">
                <a:solidFill>
                  <a:srgbClr val="0070C0"/>
                </a:solidFill>
                <a:cs typeface="Arial"/>
              </a:rPr>
              <a:t>Use Agreement recorded </a:t>
            </a:r>
            <a:r>
              <a:rPr lang="en-US" dirty="0">
                <a:cs typeface="Arial"/>
              </a:rPr>
              <a:t>on the land to further ensure its ongoing affordability. (Replaces the Declaration of Trust)</a:t>
            </a:r>
            <a:endParaRPr lang="en-US" dirty="0">
              <a:cs typeface="Arial" panose="020B0604020202020204" pitchFamily="34" charset="0"/>
            </a:endParaRPr>
          </a:p>
          <a:p>
            <a:pPr>
              <a:spcAft>
                <a:spcPts val="600"/>
              </a:spcAft>
            </a:pPr>
            <a:r>
              <a:rPr lang="en-US" sz="2700" dirty="0">
                <a:cs typeface="Arial" panose="020B0604020202020204" pitchFamily="34" charset="0"/>
              </a:rPr>
              <a:t>Property must be </a:t>
            </a:r>
            <a:r>
              <a:rPr lang="en-US" sz="2700" b="1" dirty="0">
                <a:solidFill>
                  <a:srgbClr val="0070C0"/>
                </a:solidFill>
                <a:cs typeface="Arial" panose="020B0604020202020204" pitchFamily="34" charset="0"/>
              </a:rPr>
              <a:t>owned or controlled by a public or non-profit</a:t>
            </a:r>
            <a:r>
              <a:rPr lang="en-US" sz="2700" dirty="0">
                <a:solidFill>
                  <a:srgbClr val="0070C0"/>
                </a:solidFill>
                <a:cs typeface="Arial" panose="020B0604020202020204" pitchFamily="34" charset="0"/>
              </a:rPr>
              <a:t> </a:t>
            </a:r>
            <a:r>
              <a:rPr lang="en-US" sz="2700" dirty="0">
                <a:cs typeface="Arial" panose="020B0604020202020204" pitchFamily="34" charset="0"/>
              </a:rPr>
              <a:t>entity</a:t>
            </a:r>
          </a:p>
          <a:p>
            <a:pPr>
              <a:spcAft>
                <a:spcPts val="600"/>
              </a:spcAft>
            </a:pPr>
            <a:r>
              <a:rPr lang="en-US" sz="2700" b="1" dirty="0">
                <a:solidFill>
                  <a:srgbClr val="0070C0"/>
                </a:solidFill>
                <a:cs typeface="Arial" panose="020B0604020202020204" pitchFamily="34" charset="0"/>
              </a:rPr>
              <a:t>Public housing assistance must be replaced</a:t>
            </a:r>
            <a:r>
              <a:rPr lang="en-US" sz="2700" dirty="0">
                <a:cs typeface="Arial" panose="020B0604020202020204" pitchFamily="34" charset="0"/>
              </a:rPr>
              <a:t>, with limited exceptions </a:t>
            </a:r>
            <a:r>
              <a:rPr lang="en-US" sz="2400" dirty="0">
                <a:cs typeface="Arial" panose="020B0604020202020204" pitchFamily="34" charset="0"/>
              </a:rPr>
              <a:t>(5% or 5-unit reduction allowed, or more for consolidation of efficiencies or supportive services units)</a:t>
            </a:r>
            <a:endParaRPr lang="en-US" sz="2300" dirty="0">
              <a:cs typeface="Arial" panose="020B0604020202020204" pitchFamily="34" charset="0"/>
            </a:endParaRPr>
          </a:p>
          <a:p>
            <a:pPr lvl="1">
              <a:spcAft>
                <a:spcPts val="600"/>
              </a:spcAft>
            </a:pPr>
            <a:endParaRPr lang="en-US" sz="2300" dirty="0">
              <a:cs typeface="Arial"/>
            </a:endParaRPr>
          </a:p>
        </p:txBody>
      </p:sp>
      <p:pic>
        <p:nvPicPr>
          <p:cNvPr id="5" name="Picture 4" descr="This is the standard banner for presentations. ">
            <a:extLst>
              <a:ext uri="{FF2B5EF4-FFF2-40B4-BE49-F238E27FC236}">
                <a16:creationId xmlns:a16="http://schemas.microsoft.com/office/drawing/2014/main" id="{B7512774-D368-A26D-C7A6-E2DAA9AC7EED}"/>
              </a:ext>
            </a:extLst>
          </p:cNvPr>
          <p:cNvPicPr>
            <a:picLocks noChangeAspect="1"/>
          </p:cNvPicPr>
          <p:nvPr/>
        </p:nvPicPr>
        <p:blipFill rotWithShape="1">
          <a:blip r:embed="rId2"/>
          <a:srcRect t="41622"/>
          <a:stretch/>
        </p:blipFill>
        <p:spPr>
          <a:xfrm>
            <a:off x="0" y="0"/>
            <a:ext cx="12192000" cy="1334530"/>
          </a:xfrm>
          <a:prstGeom prst="rect">
            <a:avLst/>
          </a:prstGeom>
        </p:spPr>
      </p:pic>
      <p:sp>
        <p:nvSpPr>
          <p:cNvPr id="7" name="Title 5">
            <a:extLst>
              <a:ext uri="{FF2B5EF4-FFF2-40B4-BE49-F238E27FC236}">
                <a16:creationId xmlns:a16="http://schemas.microsoft.com/office/drawing/2014/main" id="{24F808CD-3B93-1058-C43B-99F2E87891AD}"/>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Long-term Preservation and Affordability</a:t>
            </a:r>
          </a:p>
        </p:txBody>
      </p:sp>
      <p:sp>
        <p:nvSpPr>
          <p:cNvPr id="2" name="Slide Number Placeholder 1">
            <a:extLst>
              <a:ext uri="{FF2B5EF4-FFF2-40B4-BE49-F238E27FC236}">
                <a16:creationId xmlns:a16="http://schemas.microsoft.com/office/drawing/2014/main" id="{DD024E29-76BC-3120-4A37-69E5C8C5CA67}"/>
              </a:ext>
            </a:extLst>
          </p:cNvPr>
          <p:cNvSpPr>
            <a:spLocks noGrp="1"/>
          </p:cNvSpPr>
          <p:nvPr>
            <p:ph type="sldNum" sz="quarter" idx="12"/>
          </p:nvPr>
        </p:nvSpPr>
        <p:spPr/>
        <p:txBody>
          <a:bodyPr/>
          <a:lstStyle/>
          <a:p>
            <a:fld id="{C5BC01AA-E1B4-AE42-AF2F-F90BE03D1AD2}" type="slidenum">
              <a:rPr lang="en-US" smtClean="0"/>
              <a:t>13</a:t>
            </a:fld>
            <a:endParaRPr lang="en-US"/>
          </a:p>
        </p:txBody>
      </p:sp>
    </p:spTree>
    <p:extLst>
      <p:ext uri="{BB962C8B-B14F-4D97-AF65-F5344CB8AC3E}">
        <p14:creationId xmlns:p14="http://schemas.microsoft.com/office/powerpoint/2010/main" val="369267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Ownership Options</a:t>
            </a:r>
          </a:p>
        </p:txBody>
      </p:sp>
      <p:sp>
        <p:nvSpPr>
          <p:cNvPr id="11" name="Slide Number Placeholder 2">
            <a:extLst>
              <a:ext uri="{FF2B5EF4-FFF2-40B4-BE49-F238E27FC236}">
                <a16:creationId xmlns:a16="http://schemas.microsoft.com/office/drawing/2014/main" id="{FE2E4D90-3DDB-F5DC-19C0-8155FA3D1003}"/>
              </a:ext>
            </a:extLst>
          </p:cNvPr>
          <p:cNvSpPr>
            <a:spLocks noGrp="1"/>
          </p:cNvSpPr>
          <p:nvPr>
            <p:ph type="sldNum" sz="quarter" idx="12"/>
          </p:nvPr>
        </p:nvSpPr>
        <p:spPr>
          <a:xfrm>
            <a:off x="9394940" y="6454145"/>
            <a:ext cx="2743200" cy="365125"/>
          </a:xfrm>
        </p:spPr>
        <p:txBody>
          <a:bodyPr/>
          <a:lstStyle/>
          <a:p>
            <a:fld id="{C5BC01AA-E1B4-AE42-AF2F-F90BE03D1AD2}" type="slidenum">
              <a:rPr lang="en-US" smtClean="0">
                <a:latin typeface="Baskerville Old Face" panose="02020602080505020303" pitchFamily="18" charset="0"/>
              </a:rPr>
              <a:t>14</a:t>
            </a:fld>
            <a:endParaRPr lang="en-US" dirty="0">
              <a:latin typeface="Baskerville Old Face" panose="02020602080505020303" pitchFamily="18" charset="0"/>
            </a:endParaRPr>
          </a:p>
        </p:txBody>
      </p:sp>
      <p:grpSp>
        <p:nvGrpSpPr>
          <p:cNvPr id="40" name="Group 39">
            <a:extLst>
              <a:ext uri="{FF2B5EF4-FFF2-40B4-BE49-F238E27FC236}">
                <a16:creationId xmlns:a16="http://schemas.microsoft.com/office/drawing/2014/main" id="{F4CD9FE8-1F6B-68FC-6BA1-24BC86A91C48}"/>
              </a:ext>
            </a:extLst>
          </p:cNvPr>
          <p:cNvGrpSpPr/>
          <p:nvPr/>
        </p:nvGrpSpPr>
        <p:grpSpPr>
          <a:xfrm>
            <a:off x="163330" y="1704470"/>
            <a:ext cx="11865338" cy="4667593"/>
            <a:chOff x="163330" y="1876587"/>
            <a:chExt cx="11865338" cy="4667593"/>
          </a:xfrm>
        </p:grpSpPr>
        <p:sp>
          <p:nvSpPr>
            <p:cNvPr id="4" name="Rectangle 3">
              <a:extLst>
                <a:ext uri="{FF2B5EF4-FFF2-40B4-BE49-F238E27FC236}">
                  <a16:creationId xmlns:a16="http://schemas.microsoft.com/office/drawing/2014/main" id="{0D254275-7B0A-EB58-D093-2286A4058B98}"/>
                </a:ext>
              </a:extLst>
            </p:cNvPr>
            <p:cNvSpPr/>
            <p:nvPr/>
          </p:nvSpPr>
          <p:spPr>
            <a:xfrm>
              <a:off x="163330" y="4098448"/>
              <a:ext cx="11865338" cy="24457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ity with solid fill">
              <a:extLst>
                <a:ext uri="{FF2B5EF4-FFF2-40B4-BE49-F238E27FC236}">
                  <a16:creationId xmlns:a16="http://schemas.microsoft.com/office/drawing/2014/main" id="{8878FE38-AF1D-2B1F-CBAB-A18A8AAF86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35851" y="4101784"/>
              <a:ext cx="1291936" cy="1291936"/>
            </a:xfrm>
            <a:prstGeom prst="rect">
              <a:avLst/>
            </a:prstGeom>
          </p:spPr>
        </p:pic>
        <p:pic>
          <p:nvPicPr>
            <p:cNvPr id="7" name="Graphic 6" descr="City with solid fill">
              <a:extLst>
                <a:ext uri="{FF2B5EF4-FFF2-40B4-BE49-F238E27FC236}">
                  <a16:creationId xmlns:a16="http://schemas.microsoft.com/office/drawing/2014/main" id="{C023B887-5684-9606-D7B8-6AB621354EC8}"/>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89521" y="4121094"/>
              <a:ext cx="778332" cy="778332"/>
            </a:xfrm>
            <a:prstGeom prst="rect">
              <a:avLst/>
            </a:prstGeom>
          </p:spPr>
        </p:pic>
        <p:sp>
          <p:nvSpPr>
            <p:cNvPr id="8" name="Rectangle 7">
              <a:extLst>
                <a:ext uri="{FF2B5EF4-FFF2-40B4-BE49-F238E27FC236}">
                  <a16:creationId xmlns:a16="http://schemas.microsoft.com/office/drawing/2014/main" id="{D6B1549B-C6CC-3D87-DB93-43D1B7AE8075}"/>
                </a:ext>
              </a:extLst>
            </p:cNvPr>
            <p:cNvSpPr/>
            <p:nvPr/>
          </p:nvSpPr>
          <p:spPr>
            <a:xfrm>
              <a:off x="163330" y="2042085"/>
              <a:ext cx="11865338" cy="1772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909EA17-7D99-15AD-4F4A-04024583DB97}"/>
                </a:ext>
              </a:extLst>
            </p:cNvPr>
            <p:cNvSpPr txBox="1"/>
            <p:nvPr/>
          </p:nvSpPr>
          <p:spPr>
            <a:xfrm>
              <a:off x="5508194" y="3342473"/>
              <a:ext cx="1045152" cy="461665"/>
            </a:xfrm>
            <a:prstGeom prst="rect">
              <a:avLst/>
            </a:prstGeom>
            <a:noFill/>
          </p:spPr>
          <p:txBody>
            <a:bodyPr wrap="square" rtlCol="0">
              <a:spAutoFit/>
            </a:bodyPr>
            <a:lstStyle/>
            <a:p>
              <a:pPr algn="ctr"/>
              <a:r>
                <a:rPr lang="en-US" sz="2400" dirty="0">
                  <a:effectLst/>
                  <a:latin typeface="Baskerville Old Face" panose="02020602080505020303" pitchFamily="18" charset="0"/>
                </a:rPr>
                <a:t>PHA</a:t>
              </a:r>
            </a:p>
          </p:txBody>
        </p:sp>
        <p:sp>
          <p:nvSpPr>
            <p:cNvPr id="12" name="TextBox 11">
              <a:extLst>
                <a:ext uri="{FF2B5EF4-FFF2-40B4-BE49-F238E27FC236}">
                  <a16:creationId xmlns:a16="http://schemas.microsoft.com/office/drawing/2014/main" id="{09896337-D8ED-54F1-05EF-9829F326243F}"/>
                </a:ext>
              </a:extLst>
            </p:cNvPr>
            <p:cNvSpPr txBox="1"/>
            <p:nvPr/>
          </p:nvSpPr>
          <p:spPr>
            <a:xfrm rot="16200000">
              <a:off x="-11383" y="2602196"/>
              <a:ext cx="1291935" cy="646331"/>
            </a:xfrm>
            <a:prstGeom prst="rect">
              <a:avLst/>
            </a:prstGeom>
            <a:solidFill>
              <a:schemeClr val="accent3">
                <a:lumMod val="20000"/>
                <a:lumOff val="80000"/>
              </a:schemeClr>
            </a:solidFill>
          </p:spPr>
          <p:txBody>
            <a:bodyPr wrap="square" rtlCol="0">
              <a:spAutoFit/>
            </a:bodyPr>
            <a:lstStyle/>
            <a:p>
              <a:pPr algn="ctr"/>
              <a:r>
                <a:rPr lang="en-US" dirty="0">
                  <a:latin typeface="Baskerville Old Face" panose="02020602080505020303" pitchFamily="18" charset="0"/>
                </a:rPr>
                <a:t>Before Conversion</a:t>
              </a:r>
            </a:p>
          </p:txBody>
        </p:sp>
        <p:pic>
          <p:nvPicPr>
            <p:cNvPr id="13" name="Graphic 12" descr="City with solid fill">
              <a:extLst>
                <a:ext uri="{FF2B5EF4-FFF2-40B4-BE49-F238E27FC236}">
                  <a16:creationId xmlns:a16="http://schemas.microsoft.com/office/drawing/2014/main" id="{9EDAD007-5B66-050E-50ED-DE91157DC2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2859" y="1876587"/>
              <a:ext cx="1776991" cy="1776991"/>
            </a:xfrm>
            <a:prstGeom prst="rect">
              <a:avLst/>
            </a:prstGeom>
          </p:spPr>
        </p:pic>
        <p:pic>
          <p:nvPicPr>
            <p:cNvPr id="14" name="Graphic 13" descr="Handshake with solid fill">
              <a:extLst>
                <a:ext uri="{FF2B5EF4-FFF2-40B4-BE49-F238E27FC236}">
                  <a16:creationId xmlns:a16="http://schemas.microsoft.com/office/drawing/2014/main" id="{2BB6E2AD-0D73-9156-E0BD-AEC127FD80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57241" y="4159901"/>
              <a:ext cx="1137503" cy="1137503"/>
            </a:xfrm>
            <a:prstGeom prst="rect">
              <a:avLst/>
            </a:prstGeom>
          </p:spPr>
        </p:pic>
        <p:cxnSp>
          <p:nvCxnSpPr>
            <p:cNvPr id="15" name="Straight Arrow Connector 14">
              <a:extLst>
                <a:ext uri="{FF2B5EF4-FFF2-40B4-BE49-F238E27FC236}">
                  <a16:creationId xmlns:a16="http://schemas.microsoft.com/office/drawing/2014/main" id="{A439AF52-DDFF-51ED-BD8A-941B0AFFE7D1}"/>
                </a:ext>
              </a:extLst>
            </p:cNvPr>
            <p:cNvCxnSpPr>
              <a:cxnSpLocks/>
            </p:cNvCxnSpPr>
            <p:nvPr/>
          </p:nvCxnSpPr>
          <p:spPr>
            <a:xfrm flipH="1">
              <a:off x="3727787" y="3701253"/>
              <a:ext cx="1780407" cy="59383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3A68A205-6630-0A5E-97D0-14DD88E8719A}"/>
                </a:ext>
              </a:extLst>
            </p:cNvPr>
            <p:cNvCxnSpPr>
              <a:cxnSpLocks/>
            </p:cNvCxnSpPr>
            <p:nvPr/>
          </p:nvCxnSpPr>
          <p:spPr>
            <a:xfrm>
              <a:off x="6553346" y="3694944"/>
              <a:ext cx="1776992" cy="57321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F724FDB3-BE0F-675D-5E3E-B56DD86976FA}"/>
                </a:ext>
              </a:extLst>
            </p:cNvPr>
            <p:cNvCxnSpPr>
              <a:cxnSpLocks/>
            </p:cNvCxnSpPr>
            <p:nvPr/>
          </p:nvCxnSpPr>
          <p:spPr>
            <a:xfrm>
              <a:off x="6183074" y="3783057"/>
              <a:ext cx="567960" cy="59940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F892CF29-C155-A774-4967-C96EEC5A80F9}"/>
                </a:ext>
              </a:extLst>
            </p:cNvPr>
            <p:cNvCxnSpPr>
              <a:cxnSpLocks/>
            </p:cNvCxnSpPr>
            <p:nvPr/>
          </p:nvCxnSpPr>
          <p:spPr>
            <a:xfrm flipH="1">
              <a:off x="5358759" y="3783057"/>
              <a:ext cx="550300" cy="59383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2A13BAE-D327-931C-E512-750FB0EFADE2}"/>
                </a:ext>
              </a:extLst>
            </p:cNvPr>
            <p:cNvSpPr txBox="1"/>
            <p:nvPr/>
          </p:nvSpPr>
          <p:spPr>
            <a:xfrm>
              <a:off x="2580495" y="5148718"/>
              <a:ext cx="1045152" cy="307777"/>
            </a:xfrm>
            <a:prstGeom prst="rect">
              <a:avLst/>
            </a:prstGeom>
            <a:noFill/>
          </p:spPr>
          <p:txBody>
            <a:bodyPr wrap="square" rtlCol="0">
              <a:spAutoFit/>
            </a:bodyPr>
            <a:lstStyle/>
            <a:p>
              <a:pPr algn="ctr"/>
              <a:r>
                <a:rPr lang="en-US" sz="1400" dirty="0">
                  <a:effectLst/>
                  <a:latin typeface="Baskerville Old Face" panose="02020602080505020303" pitchFamily="18" charset="0"/>
                </a:rPr>
                <a:t>PHA</a:t>
              </a:r>
            </a:p>
          </p:txBody>
        </p:sp>
        <p:sp>
          <p:nvSpPr>
            <p:cNvPr id="23" name="TextBox 22">
              <a:extLst>
                <a:ext uri="{FF2B5EF4-FFF2-40B4-BE49-F238E27FC236}">
                  <a16:creationId xmlns:a16="http://schemas.microsoft.com/office/drawing/2014/main" id="{120FBE6A-4EF6-DEFA-11D6-8B5213C4A798}"/>
                </a:ext>
              </a:extLst>
            </p:cNvPr>
            <p:cNvSpPr txBox="1"/>
            <p:nvPr/>
          </p:nvSpPr>
          <p:spPr>
            <a:xfrm>
              <a:off x="4063993" y="5148737"/>
              <a:ext cx="1776992" cy="523220"/>
            </a:xfrm>
            <a:prstGeom prst="rect">
              <a:avLst/>
            </a:prstGeom>
            <a:noFill/>
          </p:spPr>
          <p:txBody>
            <a:bodyPr wrap="square" rtlCol="0">
              <a:spAutoFit/>
            </a:bodyPr>
            <a:lstStyle/>
            <a:p>
              <a:pPr algn="ctr"/>
              <a:r>
                <a:rPr lang="en-US" sz="1400" dirty="0">
                  <a:effectLst/>
                  <a:latin typeface="Baskerville Old Face" panose="02020602080505020303" pitchFamily="18" charset="0"/>
                </a:rPr>
                <a:t>Instrumentality </a:t>
              </a:r>
              <a:br>
                <a:rPr lang="en-US" sz="1400" dirty="0">
                  <a:effectLst/>
                  <a:latin typeface="Baskerville Old Face" panose="02020602080505020303" pitchFamily="18" charset="0"/>
                </a:rPr>
              </a:br>
              <a:r>
                <a:rPr lang="en-US" sz="1400" dirty="0">
                  <a:effectLst/>
                  <a:latin typeface="Baskerville Old Face" panose="02020602080505020303" pitchFamily="18" charset="0"/>
                </a:rPr>
                <a:t>of the PHA</a:t>
              </a:r>
            </a:p>
          </p:txBody>
        </p:sp>
        <p:grpSp>
          <p:nvGrpSpPr>
            <p:cNvPr id="24" name="Group 23">
              <a:extLst>
                <a:ext uri="{FF2B5EF4-FFF2-40B4-BE49-F238E27FC236}">
                  <a16:creationId xmlns:a16="http://schemas.microsoft.com/office/drawing/2014/main" id="{A4719A34-0B35-1053-BD38-AE51ED4BAA54}"/>
                </a:ext>
              </a:extLst>
            </p:cNvPr>
            <p:cNvGrpSpPr/>
            <p:nvPr/>
          </p:nvGrpSpPr>
          <p:grpSpPr>
            <a:xfrm>
              <a:off x="4703663" y="4357865"/>
              <a:ext cx="914400" cy="914400"/>
              <a:chOff x="4794935" y="3404403"/>
              <a:chExt cx="914400" cy="914400"/>
            </a:xfrm>
          </p:grpSpPr>
          <p:sp>
            <p:nvSpPr>
              <p:cNvPr id="34" name="Rectangle 33">
                <a:extLst>
                  <a:ext uri="{FF2B5EF4-FFF2-40B4-BE49-F238E27FC236}">
                    <a16:creationId xmlns:a16="http://schemas.microsoft.com/office/drawing/2014/main" id="{DBCA7BB8-3D65-2CDB-F4AF-90C807DADA3E}"/>
                  </a:ext>
                </a:extLst>
              </p:cNvPr>
              <p:cNvSpPr/>
              <p:nvPr/>
            </p:nvSpPr>
            <p:spPr>
              <a:xfrm>
                <a:off x="5108450" y="3511809"/>
                <a:ext cx="281075" cy="52766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A5BB31B-808B-073F-CBCF-C4BACE55A68A}"/>
                  </a:ext>
                </a:extLst>
              </p:cNvPr>
              <p:cNvSpPr/>
              <p:nvPr/>
            </p:nvSpPr>
            <p:spPr>
              <a:xfrm>
                <a:off x="5061880" y="3567163"/>
                <a:ext cx="390512" cy="6566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Building outline">
                <a:extLst>
                  <a:ext uri="{FF2B5EF4-FFF2-40B4-BE49-F238E27FC236}">
                    <a16:creationId xmlns:a16="http://schemas.microsoft.com/office/drawing/2014/main" id="{3E9FCECF-B707-FA46-34C3-26D2387343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94935" y="3404403"/>
                <a:ext cx="914400" cy="914400"/>
              </a:xfrm>
              <a:prstGeom prst="rect">
                <a:avLst/>
              </a:prstGeom>
            </p:spPr>
          </p:pic>
        </p:grpSp>
        <p:pic>
          <p:nvPicPr>
            <p:cNvPr id="25" name="Graphic 24" descr="City with solid fill">
              <a:extLst>
                <a:ext uri="{FF2B5EF4-FFF2-40B4-BE49-F238E27FC236}">
                  <a16:creationId xmlns:a16="http://schemas.microsoft.com/office/drawing/2014/main" id="{AA275DFA-899F-3B35-0BCE-956B23506BE3}"/>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27909" y="4386609"/>
              <a:ext cx="778332" cy="778332"/>
            </a:xfrm>
            <a:prstGeom prst="rect">
              <a:avLst/>
            </a:prstGeom>
          </p:spPr>
        </p:pic>
        <p:sp>
          <p:nvSpPr>
            <p:cNvPr id="26" name="TextBox 25">
              <a:extLst>
                <a:ext uri="{FF2B5EF4-FFF2-40B4-BE49-F238E27FC236}">
                  <a16:creationId xmlns:a16="http://schemas.microsoft.com/office/drawing/2014/main" id="{24007453-4255-33A8-2B3A-78847DFFD8C7}"/>
                </a:ext>
              </a:extLst>
            </p:cNvPr>
            <p:cNvSpPr txBox="1"/>
            <p:nvPr/>
          </p:nvSpPr>
          <p:spPr>
            <a:xfrm>
              <a:off x="6007017" y="5132578"/>
              <a:ext cx="1554070" cy="523220"/>
            </a:xfrm>
            <a:prstGeom prst="rect">
              <a:avLst/>
            </a:prstGeom>
            <a:noFill/>
          </p:spPr>
          <p:txBody>
            <a:bodyPr wrap="square" rtlCol="0">
              <a:spAutoFit/>
            </a:bodyPr>
            <a:lstStyle/>
            <a:p>
              <a:pPr algn="ctr"/>
              <a:r>
                <a:rPr lang="en-US" sz="1400" dirty="0">
                  <a:effectLst/>
                  <a:latin typeface="Baskerville Old Face" panose="02020602080505020303" pitchFamily="18" charset="0"/>
                </a:rPr>
                <a:t>Non-Profit Affiliate of the PHA</a:t>
              </a:r>
            </a:p>
          </p:txBody>
        </p:sp>
        <p:grpSp>
          <p:nvGrpSpPr>
            <p:cNvPr id="27" name="Group 26">
              <a:extLst>
                <a:ext uri="{FF2B5EF4-FFF2-40B4-BE49-F238E27FC236}">
                  <a16:creationId xmlns:a16="http://schemas.microsoft.com/office/drawing/2014/main" id="{CAD6C71B-A17E-8524-B59D-A7A2504EB4FE}"/>
                </a:ext>
              </a:extLst>
            </p:cNvPr>
            <p:cNvGrpSpPr/>
            <p:nvPr/>
          </p:nvGrpSpPr>
          <p:grpSpPr>
            <a:xfrm>
              <a:off x="6751034" y="4260620"/>
              <a:ext cx="914400" cy="914400"/>
              <a:chOff x="4794935" y="3404403"/>
              <a:chExt cx="914400" cy="914400"/>
            </a:xfrm>
          </p:grpSpPr>
          <p:sp>
            <p:nvSpPr>
              <p:cNvPr id="31" name="Rectangle 30">
                <a:extLst>
                  <a:ext uri="{FF2B5EF4-FFF2-40B4-BE49-F238E27FC236}">
                    <a16:creationId xmlns:a16="http://schemas.microsoft.com/office/drawing/2014/main" id="{B8295C6C-2EF3-8EC1-0D15-0BCF553DEA95}"/>
                  </a:ext>
                </a:extLst>
              </p:cNvPr>
              <p:cNvSpPr/>
              <p:nvPr/>
            </p:nvSpPr>
            <p:spPr>
              <a:xfrm>
                <a:off x="5108450" y="3511809"/>
                <a:ext cx="281075" cy="52766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EDBB297-28EF-3FB3-62C6-E3E7E2F66796}"/>
                  </a:ext>
                </a:extLst>
              </p:cNvPr>
              <p:cNvSpPr/>
              <p:nvPr/>
            </p:nvSpPr>
            <p:spPr>
              <a:xfrm>
                <a:off x="5061880" y="3567163"/>
                <a:ext cx="390512" cy="6566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Building outline">
                <a:extLst>
                  <a:ext uri="{FF2B5EF4-FFF2-40B4-BE49-F238E27FC236}">
                    <a16:creationId xmlns:a16="http://schemas.microsoft.com/office/drawing/2014/main" id="{83A48DC5-6372-4566-186E-5D1DFD2C13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94935" y="3404403"/>
                <a:ext cx="914400" cy="914400"/>
              </a:xfrm>
              <a:prstGeom prst="rect">
                <a:avLst/>
              </a:prstGeom>
            </p:spPr>
          </p:pic>
        </p:grpSp>
        <p:sp>
          <p:nvSpPr>
            <p:cNvPr id="28" name="TextBox 27">
              <a:extLst>
                <a:ext uri="{FF2B5EF4-FFF2-40B4-BE49-F238E27FC236}">
                  <a16:creationId xmlns:a16="http://schemas.microsoft.com/office/drawing/2014/main" id="{5DBF1229-4B78-7ED1-3240-D2770C3C227F}"/>
                </a:ext>
              </a:extLst>
            </p:cNvPr>
            <p:cNvSpPr txBox="1"/>
            <p:nvPr/>
          </p:nvSpPr>
          <p:spPr>
            <a:xfrm>
              <a:off x="6727857" y="4646932"/>
              <a:ext cx="290122" cy="369332"/>
            </a:xfrm>
            <a:prstGeom prst="rect">
              <a:avLst/>
            </a:prstGeom>
            <a:noFill/>
          </p:spPr>
          <p:txBody>
            <a:bodyPr wrap="square">
              <a:spAutoFit/>
            </a:bodyPr>
            <a:lstStyle/>
            <a:p>
              <a:r>
                <a:rPr lang="en-US" sz="1800" b="1" dirty="0">
                  <a:effectLst/>
                  <a:latin typeface="Baskerville Old Face" panose="02020602080505020303" pitchFamily="18" charset="0"/>
                </a:rPr>
                <a:t>=</a:t>
              </a:r>
              <a:endParaRPr lang="en-US" b="1" dirty="0"/>
            </a:p>
          </p:txBody>
        </p:sp>
        <p:sp>
          <p:nvSpPr>
            <p:cNvPr id="29" name="TextBox 28">
              <a:extLst>
                <a:ext uri="{FF2B5EF4-FFF2-40B4-BE49-F238E27FC236}">
                  <a16:creationId xmlns:a16="http://schemas.microsoft.com/office/drawing/2014/main" id="{E8838E11-1FCA-12EB-0ACC-CA459B24CB74}"/>
                </a:ext>
              </a:extLst>
            </p:cNvPr>
            <p:cNvSpPr txBox="1"/>
            <p:nvPr/>
          </p:nvSpPr>
          <p:spPr>
            <a:xfrm>
              <a:off x="7774416" y="5132110"/>
              <a:ext cx="2047978" cy="523220"/>
            </a:xfrm>
            <a:prstGeom prst="rect">
              <a:avLst/>
            </a:prstGeom>
            <a:noFill/>
          </p:spPr>
          <p:txBody>
            <a:bodyPr wrap="square" rtlCol="0">
              <a:spAutoFit/>
            </a:bodyPr>
            <a:lstStyle/>
            <a:p>
              <a:pPr algn="ctr"/>
              <a:r>
                <a:rPr lang="en-US" sz="1400" dirty="0">
                  <a:effectLst/>
                  <a:latin typeface="Baskerville Old Face" panose="02020602080505020303" pitchFamily="18" charset="0"/>
                </a:rPr>
                <a:t>Partnership or Limited Liability Company (LLC)</a:t>
              </a:r>
            </a:p>
          </p:txBody>
        </p:sp>
        <p:sp>
          <p:nvSpPr>
            <p:cNvPr id="30" name="TextBox 29">
              <a:extLst>
                <a:ext uri="{FF2B5EF4-FFF2-40B4-BE49-F238E27FC236}">
                  <a16:creationId xmlns:a16="http://schemas.microsoft.com/office/drawing/2014/main" id="{48970A7D-01EB-4618-32E4-4EF19F437CA4}"/>
                </a:ext>
              </a:extLst>
            </p:cNvPr>
            <p:cNvSpPr txBox="1"/>
            <p:nvPr/>
          </p:nvSpPr>
          <p:spPr>
            <a:xfrm rot="16200000">
              <a:off x="-176031" y="5070554"/>
              <a:ext cx="1621231" cy="646331"/>
            </a:xfrm>
            <a:prstGeom prst="rect">
              <a:avLst/>
            </a:prstGeom>
            <a:solidFill>
              <a:schemeClr val="accent1">
                <a:lumMod val="20000"/>
                <a:lumOff val="80000"/>
              </a:schemeClr>
            </a:solidFill>
          </p:spPr>
          <p:txBody>
            <a:bodyPr wrap="square" rtlCol="0">
              <a:spAutoFit/>
            </a:bodyPr>
            <a:lstStyle/>
            <a:p>
              <a:pPr algn="ctr"/>
              <a:r>
                <a:rPr lang="en-US" dirty="0">
                  <a:latin typeface="Baskerville Old Face" panose="02020602080505020303" pitchFamily="18" charset="0"/>
                </a:rPr>
                <a:t>After Conversion</a:t>
              </a:r>
            </a:p>
          </p:txBody>
        </p:sp>
        <p:sp>
          <p:nvSpPr>
            <p:cNvPr id="37" name="TextBox 36">
              <a:extLst>
                <a:ext uri="{FF2B5EF4-FFF2-40B4-BE49-F238E27FC236}">
                  <a16:creationId xmlns:a16="http://schemas.microsoft.com/office/drawing/2014/main" id="{2627F7FB-CBC5-460B-7FEC-FC8B19AE0794}"/>
                </a:ext>
              </a:extLst>
            </p:cNvPr>
            <p:cNvSpPr txBox="1"/>
            <p:nvPr/>
          </p:nvSpPr>
          <p:spPr>
            <a:xfrm>
              <a:off x="3052008" y="5826017"/>
              <a:ext cx="6093912" cy="646331"/>
            </a:xfrm>
            <a:prstGeom prst="rect">
              <a:avLst/>
            </a:prstGeom>
            <a:noFill/>
          </p:spPr>
          <p:txBody>
            <a:bodyPr wrap="square">
              <a:spAutoFit/>
            </a:bodyPr>
            <a:lstStyle/>
            <a:p>
              <a:pPr algn="ctr"/>
              <a:r>
                <a:rPr lang="en-US" sz="1800" dirty="0">
                  <a:latin typeface="Baskerville Old Face" panose="02020602080505020303" pitchFamily="18" charset="0"/>
                </a:rPr>
                <a:t>After conversion, the PHA or a nonprofit must maintain some ownership/control to satisfy RAD requirements.</a:t>
              </a:r>
              <a:endParaRPr lang="en-US" dirty="0"/>
            </a:p>
          </p:txBody>
        </p:sp>
      </p:grpSp>
    </p:spTree>
    <p:extLst>
      <p:ext uri="{BB962C8B-B14F-4D97-AF65-F5344CB8AC3E}">
        <p14:creationId xmlns:p14="http://schemas.microsoft.com/office/powerpoint/2010/main" val="251635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the standard banner for presentations. ">
            <a:extLst>
              <a:ext uri="{FF2B5EF4-FFF2-40B4-BE49-F238E27FC236}">
                <a16:creationId xmlns:a16="http://schemas.microsoft.com/office/drawing/2014/main" id="{824C4F54-B3F7-8CC5-1F77-7636F4E48A0A}"/>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8" name="Title 5">
            <a:extLst>
              <a:ext uri="{FF2B5EF4-FFF2-40B4-BE49-F238E27FC236}">
                <a16:creationId xmlns:a16="http://schemas.microsoft.com/office/drawing/2014/main" id="{97081549-EC73-2482-ACD7-F6DA9164552F}"/>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Conversion Process</a:t>
            </a:r>
          </a:p>
        </p:txBody>
      </p:sp>
      <p:grpSp>
        <p:nvGrpSpPr>
          <p:cNvPr id="30" name="Group 29">
            <a:extLst>
              <a:ext uri="{FF2B5EF4-FFF2-40B4-BE49-F238E27FC236}">
                <a16:creationId xmlns:a16="http://schemas.microsoft.com/office/drawing/2014/main" id="{2883D8DB-EDA7-EDF7-3283-A73DBE63ECB6}"/>
              </a:ext>
            </a:extLst>
          </p:cNvPr>
          <p:cNvGrpSpPr/>
          <p:nvPr/>
        </p:nvGrpSpPr>
        <p:grpSpPr>
          <a:xfrm>
            <a:off x="-117942" y="1956109"/>
            <a:ext cx="2324100" cy="3137967"/>
            <a:chOff x="168653" y="941133"/>
            <a:chExt cx="3242694" cy="4180526"/>
          </a:xfrm>
        </p:grpSpPr>
        <p:sp>
          <p:nvSpPr>
            <p:cNvPr id="2" name="Arc 1">
              <a:extLst>
                <a:ext uri="{FF2B5EF4-FFF2-40B4-BE49-F238E27FC236}">
                  <a16:creationId xmlns:a16="http://schemas.microsoft.com/office/drawing/2014/main" id="{EC1D282F-77B6-2A05-F13C-DAEE159D9C94}"/>
                </a:ext>
              </a:extLst>
            </p:cNvPr>
            <p:cNvSpPr/>
            <p:nvPr/>
          </p:nvSpPr>
          <p:spPr>
            <a:xfrm>
              <a:off x="1706480" y="3535462"/>
              <a:ext cx="1704867" cy="1586197"/>
            </a:xfrm>
            <a:prstGeom prst="arc">
              <a:avLst>
                <a:gd name="adj1" fmla="val 16200000"/>
                <a:gd name="adj2" fmla="val 11803523"/>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A951016E-A8BD-4494-C1B0-09B9D17564F4}"/>
                </a:ext>
              </a:extLst>
            </p:cNvPr>
            <p:cNvCxnSpPr>
              <a:cxnSpLocks/>
              <a:stCxn id="2" idx="2"/>
            </p:cNvCxnSpPr>
            <p:nvPr/>
          </p:nvCxnSpPr>
          <p:spPr>
            <a:xfrm flipH="1">
              <a:off x="168653" y="4094836"/>
              <a:ext cx="1575683" cy="0"/>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8D6C838-9FE8-660F-6746-F34F24AA6F7A}"/>
                </a:ext>
              </a:extLst>
            </p:cNvPr>
            <p:cNvCxnSpPr>
              <a:cxnSpLocks/>
              <a:stCxn id="2" idx="0"/>
            </p:cNvCxnSpPr>
            <p:nvPr/>
          </p:nvCxnSpPr>
          <p:spPr>
            <a:xfrm flipV="1">
              <a:off x="2558914" y="941133"/>
              <a:ext cx="0" cy="2594329"/>
            </a:xfrm>
            <a:prstGeom prst="line">
              <a:avLst/>
            </a:prstGeom>
            <a:ln w="28575">
              <a:solidFill>
                <a:srgbClr val="002060"/>
              </a:solidFill>
              <a:tailEnd type="ova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8637E5F1-ABFD-8A0E-8A72-55D59E95748A}"/>
              </a:ext>
            </a:extLst>
          </p:cNvPr>
          <p:cNvGrpSpPr/>
          <p:nvPr/>
        </p:nvGrpSpPr>
        <p:grpSpPr>
          <a:xfrm>
            <a:off x="2228850" y="3787864"/>
            <a:ext cx="2142997" cy="2429052"/>
            <a:chOff x="2594335" y="3671822"/>
            <a:chExt cx="2142997" cy="2429052"/>
          </a:xfrm>
        </p:grpSpPr>
        <p:grpSp>
          <p:nvGrpSpPr>
            <p:cNvPr id="42" name="Group 41">
              <a:extLst>
                <a:ext uri="{FF2B5EF4-FFF2-40B4-BE49-F238E27FC236}">
                  <a16:creationId xmlns:a16="http://schemas.microsoft.com/office/drawing/2014/main" id="{AD135AED-A489-4A75-240C-E0E1D8A1F13F}"/>
                </a:ext>
              </a:extLst>
            </p:cNvPr>
            <p:cNvGrpSpPr/>
            <p:nvPr/>
          </p:nvGrpSpPr>
          <p:grpSpPr>
            <a:xfrm rot="10800000">
              <a:off x="2594335" y="3671822"/>
              <a:ext cx="2142997" cy="1221911"/>
              <a:chOff x="1399843" y="2057115"/>
              <a:chExt cx="2990010" cy="1627878"/>
            </a:xfrm>
          </p:grpSpPr>
          <p:sp>
            <p:nvSpPr>
              <p:cNvPr id="43" name="Arc 42">
                <a:extLst>
                  <a:ext uri="{FF2B5EF4-FFF2-40B4-BE49-F238E27FC236}">
                    <a16:creationId xmlns:a16="http://schemas.microsoft.com/office/drawing/2014/main" id="{3772EBDD-8084-A5E2-B676-47A423CA2CCC}"/>
                  </a:ext>
                </a:extLst>
              </p:cNvPr>
              <p:cNvSpPr/>
              <p:nvPr/>
            </p:nvSpPr>
            <p:spPr>
              <a:xfrm rot="4892865">
                <a:off x="1416512" y="2040446"/>
                <a:ext cx="1627878" cy="1661215"/>
              </a:xfrm>
              <a:prstGeom prst="arc">
                <a:avLst>
                  <a:gd name="adj1" fmla="val 16200000"/>
                  <a:gd name="adj2" fmla="val 11803523"/>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AD6D03B0-5FF2-8C1F-69C1-31FB06C9417E}"/>
                  </a:ext>
                </a:extLst>
              </p:cNvPr>
              <p:cNvCxnSpPr>
                <a:cxnSpLocks/>
              </p:cNvCxnSpPr>
              <p:nvPr/>
            </p:nvCxnSpPr>
            <p:spPr>
              <a:xfrm rot="10800000" flipV="1">
                <a:off x="3045029" y="2767962"/>
                <a:ext cx="1344824" cy="7158"/>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cxnSp>
          <p:nvCxnSpPr>
            <p:cNvPr id="48" name="Straight Connector 47">
              <a:extLst>
                <a:ext uri="{FF2B5EF4-FFF2-40B4-BE49-F238E27FC236}">
                  <a16:creationId xmlns:a16="http://schemas.microsoft.com/office/drawing/2014/main" id="{68555B7E-9390-DF80-CFEB-BD7FDD13217F}"/>
                </a:ext>
              </a:extLst>
            </p:cNvPr>
            <p:cNvCxnSpPr>
              <a:cxnSpLocks/>
            </p:cNvCxnSpPr>
            <p:nvPr/>
          </p:nvCxnSpPr>
          <p:spPr>
            <a:xfrm>
              <a:off x="4037014" y="4870588"/>
              <a:ext cx="6043" cy="1230286"/>
            </a:xfrm>
            <a:prstGeom prst="line">
              <a:avLst/>
            </a:prstGeom>
            <a:ln w="28575">
              <a:solidFill>
                <a:srgbClr val="00B0F0"/>
              </a:solidFill>
              <a:tailEnd type="oval"/>
            </a:ln>
          </p:spPr>
          <p:style>
            <a:lnRef idx="1">
              <a:schemeClr val="accent1"/>
            </a:lnRef>
            <a:fillRef idx="0">
              <a:schemeClr val="accent1"/>
            </a:fillRef>
            <a:effectRef idx="0">
              <a:schemeClr val="accent1"/>
            </a:effectRef>
            <a:fontRef idx="minor">
              <a:schemeClr val="tx1"/>
            </a:fontRef>
          </p:style>
        </p:cxnSp>
      </p:grpSp>
      <p:sp>
        <p:nvSpPr>
          <p:cNvPr id="53" name="Flowchart: Connector 52">
            <a:extLst>
              <a:ext uri="{FF2B5EF4-FFF2-40B4-BE49-F238E27FC236}">
                <a16:creationId xmlns:a16="http://schemas.microsoft.com/office/drawing/2014/main" id="{0F716832-7CA2-06A9-016A-C54EC44728E7}"/>
              </a:ext>
            </a:extLst>
          </p:cNvPr>
          <p:cNvSpPr/>
          <p:nvPr/>
        </p:nvSpPr>
        <p:spPr>
          <a:xfrm>
            <a:off x="1101259" y="4002953"/>
            <a:ext cx="1012307" cy="1012196"/>
          </a:xfrm>
          <a:prstGeom prst="flowChartConnector">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24F8C1B4-4C85-74A3-FE24-7AF7A014D09E}"/>
              </a:ext>
            </a:extLst>
          </p:cNvPr>
          <p:cNvSpPr/>
          <p:nvPr/>
        </p:nvSpPr>
        <p:spPr>
          <a:xfrm>
            <a:off x="3261317" y="3886983"/>
            <a:ext cx="1012307" cy="1012196"/>
          </a:xfrm>
          <a:prstGeom prst="flowChartConnector">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F340829D-4BA7-D828-F546-99A4CD6A5081}"/>
              </a:ext>
            </a:extLst>
          </p:cNvPr>
          <p:cNvSpPr txBox="1"/>
          <p:nvPr/>
        </p:nvSpPr>
        <p:spPr>
          <a:xfrm>
            <a:off x="1641681" y="2307695"/>
            <a:ext cx="2213051" cy="1446550"/>
          </a:xfrm>
          <a:prstGeom prst="rect">
            <a:avLst/>
          </a:prstGeom>
          <a:noFill/>
        </p:spPr>
        <p:txBody>
          <a:bodyPr wrap="square">
            <a:spAutoFit/>
          </a:bodyPr>
          <a:lstStyle/>
          <a:p>
            <a:pPr marL="171450" indent="-171450">
              <a:buFont typeface="Arial" panose="020B0604020202020204" pitchFamily="34" charset="0"/>
              <a:buChar char="•"/>
            </a:pPr>
            <a:r>
              <a:rPr lang="en-US" sz="1100" dirty="0"/>
              <a:t>What do you want to do with your asset?</a:t>
            </a:r>
          </a:p>
          <a:p>
            <a:pPr marL="171450" indent="-171450">
              <a:buFont typeface="Arial" panose="020B0604020202020204" pitchFamily="34" charset="0"/>
              <a:buChar char="•"/>
            </a:pPr>
            <a:r>
              <a:rPr lang="en-US" sz="1100" dirty="0"/>
              <a:t>Are residents and Board part of the conversation?</a:t>
            </a:r>
          </a:p>
          <a:p>
            <a:pPr marL="171450" indent="-171450">
              <a:buFont typeface="Arial" panose="020B0604020202020204" pitchFamily="34" charset="0"/>
              <a:buChar char="•"/>
            </a:pPr>
            <a:r>
              <a:rPr lang="en-US" sz="1100" dirty="0"/>
              <a:t>Simple RAD application - just the beginning </a:t>
            </a:r>
          </a:p>
          <a:p>
            <a:pPr marL="171450" indent="-171450">
              <a:buFont typeface="Arial" panose="020B0604020202020204" pitchFamily="34" charset="0"/>
              <a:buChar char="•"/>
            </a:pPr>
            <a:r>
              <a:rPr lang="en-US" sz="1100" dirty="0"/>
              <a:t>CHAP provides rent information and confirms eligibility</a:t>
            </a:r>
          </a:p>
        </p:txBody>
      </p:sp>
      <p:cxnSp>
        <p:nvCxnSpPr>
          <p:cNvPr id="76" name="Straight Connector 75">
            <a:extLst>
              <a:ext uri="{FF2B5EF4-FFF2-40B4-BE49-F238E27FC236}">
                <a16:creationId xmlns:a16="http://schemas.microsoft.com/office/drawing/2014/main" id="{62FF0C73-4A0A-C7DB-BFF9-CC4263D487BC}"/>
              </a:ext>
            </a:extLst>
          </p:cNvPr>
          <p:cNvCxnSpPr>
            <a:cxnSpLocks/>
          </p:cNvCxnSpPr>
          <p:nvPr/>
        </p:nvCxnSpPr>
        <p:spPr>
          <a:xfrm>
            <a:off x="1812192" y="2307695"/>
            <a:ext cx="178138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ED56802-7BA2-EC79-051E-C722789CA323}"/>
              </a:ext>
            </a:extLst>
          </p:cNvPr>
          <p:cNvSpPr txBox="1"/>
          <p:nvPr/>
        </p:nvSpPr>
        <p:spPr>
          <a:xfrm>
            <a:off x="466252" y="1429510"/>
            <a:ext cx="2257902" cy="523220"/>
          </a:xfrm>
          <a:prstGeom prst="rect">
            <a:avLst/>
          </a:prstGeom>
          <a:noFill/>
        </p:spPr>
        <p:txBody>
          <a:bodyPr wrap="square" rtlCol="0">
            <a:spAutoFit/>
          </a:bodyPr>
          <a:lstStyle/>
          <a:p>
            <a:pPr algn="ctr"/>
            <a:r>
              <a:rPr lang="en-US" sz="1400" b="1" dirty="0"/>
              <a:t>Strategic Planning, Initial Application, and CHAP</a:t>
            </a:r>
          </a:p>
        </p:txBody>
      </p:sp>
      <p:pic>
        <p:nvPicPr>
          <p:cNvPr id="79" name="Graphic 78" descr="Head with gears outline">
            <a:extLst>
              <a:ext uri="{FF2B5EF4-FFF2-40B4-BE49-F238E27FC236}">
                <a16:creationId xmlns:a16="http://schemas.microsoft.com/office/drawing/2014/main" id="{6EC6D986-28FF-8E61-69D9-DA6EB0DA2F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1660" y="4085070"/>
            <a:ext cx="914400" cy="914400"/>
          </a:xfrm>
          <a:prstGeom prst="rect">
            <a:avLst/>
          </a:prstGeom>
        </p:spPr>
      </p:pic>
      <p:sp>
        <p:nvSpPr>
          <p:cNvPr id="81" name="TextBox 80">
            <a:extLst>
              <a:ext uri="{FF2B5EF4-FFF2-40B4-BE49-F238E27FC236}">
                <a16:creationId xmlns:a16="http://schemas.microsoft.com/office/drawing/2014/main" id="{B1A9297C-3001-F899-47CF-648229BABDE2}"/>
              </a:ext>
            </a:extLst>
          </p:cNvPr>
          <p:cNvSpPr txBox="1"/>
          <p:nvPr/>
        </p:nvSpPr>
        <p:spPr>
          <a:xfrm>
            <a:off x="2386320" y="6282570"/>
            <a:ext cx="2600448" cy="523220"/>
          </a:xfrm>
          <a:prstGeom prst="rect">
            <a:avLst/>
          </a:prstGeom>
          <a:noFill/>
        </p:spPr>
        <p:txBody>
          <a:bodyPr wrap="square">
            <a:spAutoFit/>
          </a:bodyPr>
          <a:lstStyle/>
          <a:p>
            <a:pPr algn="ctr"/>
            <a:r>
              <a:rPr lang="en-US" sz="1400" b="1" dirty="0"/>
              <a:t>Financing Plan Development and Submission</a:t>
            </a:r>
          </a:p>
        </p:txBody>
      </p:sp>
      <p:sp>
        <p:nvSpPr>
          <p:cNvPr id="82" name="TextBox 81">
            <a:extLst>
              <a:ext uri="{FF2B5EF4-FFF2-40B4-BE49-F238E27FC236}">
                <a16:creationId xmlns:a16="http://schemas.microsoft.com/office/drawing/2014/main" id="{135604A1-E7EE-2AB0-1F94-C94D6421A59B}"/>
              </a:ext>
            </a:extLst>
          </p:cNvPr>
          <p:cNvSpPr txBox="1"/>
          <p:nvPr/>
        </p:nvSpPr>
        <p:spPr>
          <a:xfrm>
            <a:off x="3854732" y="5160576"/>
            <a:ext cx="3014798" cy="1107996"/>
          </a:xfrm>
          <a:prstGeom prst="rect">
            <a:avLst/>
          </a:prstGeom>
          <a:noFill/>
        </p:spPr>
        <p:txBody>
          <a:bodyPr wrap="square">
            <a:spAutoFit/>
          </a:bodyPr>
          <a:lstStyle/>
          <a:p>
            <a:pPr marL="171450" indent="-171450">
              <a:buFont typeface="Arial" panose="020B0604020202020204" pitchFamily="34" charset="0"/>
              <a:buChar char="•"/>
            </a:pPr>
            <a:r>
              <a:rPr lang="en-US" sz="1100" dirty="0"/>
              <a:t>Due Diligence (capital needs assessment, environmental, etc.)</a:t>
            </a:r>
          </a:p>
          <a:p>
            <a:pPr marL="171450" indent="-171450">
              <a:buFont typeface="Arial" panose="020B0604020202020204" pitchFamily="34" charset="0"/>
              <a:buChar char="•"/>
            </a:pPr>
            <a:r>
              <a:rPr lang="en-US" sz="1100" dirty="0"/>
              <a:t> Up-Front Civil Rights Reviews</a:t>
            </a:r>
          </a:p>
          <a:p>
            <a:pPr marL="171450" indent="-171450">
              <a:buFont typeface="Arial" panose="020B0604020202020204" pitchFamily="34" charset="0"/>
              <a:buChar char="•"/>
            </a:pPr>
            <a:r>
              <a:rPr lang="en-US" sz="1100" dirty="0"/>
              <a:t>Resident consultation</a:t>
            </a:r>
          </a:p>
          <a:p>
            <a:pPr marL="171450" indent="-171450">
              <a:buFont typeface="Arial" panose="020B0604020202020204" pitchFamily="34" charset="0"/>
              <a:buChar char="•"/>
            </a:pPr>
            <a:r>
              <a:rPr lang="en-US" sz="1100" dirty="0"/>
              <a:t>Secure financing commitments</a:t>
            </a:r>
          </a:p>
          <a:p>
            <a:pPr marL="171450" indent="-171450">
              <a:buFont typeface="Arial" panose="020B0604020202020204" pitchFamily="34" charset="0"/>
              <a:buChar char="•"/>
            </a:pPr>
            <a:r>
              <a:rPr lang="en-US" sz="1100" dirty="0"/>
              <a:t>Submit Financing Plan for HUD Review</a:t>
            </a:r>
          </a:p>
        </p:txBody>
      </p:sp>
      <p:cxnSp>
        <p:nvCxnSpPr>
          <p:cNvPr id="83" name="Straight Connector 82">
            <a:extLst>
              <a:ext uri="{FF2B5EF4-FFF2-40B4-BE49-F238E27FC236}">
                <a16:creationId xmlns:a16="http://schemas.microsoft.com/office/drawing/2014/main" id="{9ECAC862-2808-27A7-FE5D-A84E700FF24F}"/>
              </a:ext>
            </a:extLst>
          </p:cNvPr>
          <p:cNvCxnSpPr>
            <a:cxnSpLocks/>
          </p:cNvCxnSpPr>
          <p:nvPr/>
        </p:nvCxnSpPr>
        <p:spPr>
          <a:xfrm flipV="1">
            <a:off x="4047367" y="5149231"/>
            <a:ext cx="1860859" cy="386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EBEE8ED-0C0A-230A-B606-FD9DE6B241AC}"/>
              </a:ext>
            </a:extLst>
          </p:cNvPr>
          <p:cNvSpPr txBox="1"/>
          <p:nvPr/>
        </p:nvSpPr>
        <p:spPr>
          <a:xfrm>
            <a:off x="2206158" y="1995090"/>
            <a:ext cx="1264740" cy="307777"/>
          </a:xfrm>
          <a:prstGeom prst="rect">
            <a:avLst/>
          </a:prstGeom>
          <a:noFill/>
        </p:spPr>
        <p:txBody>
          <a:bodyPr wrap="square" rtlCol="0">
            <a:spAutoFit/>
          </a:bodyPr>
          <a:lstStyle/>
          <a:p>
            <a:r>
              <a:rPr lang="en-US" sz="1400" b="1" dirty="0"/>
              <a:t>+/60 days</a:t>
            </a:r>
          </a:p>
        </p:txBody>
      </p:sp>
      <p:sp>
        <p:nvSpPr>
          <p:cNvPr id="93" name="TextBox 92">
            <a:extLst>
              <a:ext uri="{FF2B5EF4-FFF2-40B4-BE49-F238E27FC236}">
                <a16:creationId xmlns:a16="http://schemas.microsoft.com/office/drawing/2014/main" id="{3A334CAF-8C2F-D539-329B-05A7AB41B6E6}"/>
              </a:ext>
            </a:extLst>
          </p:cNvPr>
          <p:cNvSpPr txBox="1"/>
          <p:nvPr/>
        </p:nvSpPr>
        <p:spPr>
          <a:xfrm>
            <a:off x="4437054" y="4843385"/>
            <a:ext cx="1264740" cy="307777"/>
          </a:xfrm>
          <a:prstGeom prst="rect">
            <a:avLst/>
          </a:prstGeom>
          <a:noFill/>
        </p:spPr>
        <p:txBody>
          <a:bodyPr wrap="square" rtlCol="0">
            <a:spAutoFit/>
          </a:bodyPr>
          <a:lstStyle/>
          <a:p>
            <a:r>
              <a:rPr lang="en-US" sz="1400" b="1" dirty="0"/>
              <a:t>6-24 months</a:t>
            </a:r>
          </a:p>
        </p:txBody>
      </p:sp>
      <p:sp>
        <p:nvSpPr>
          <p:cNvPr id="98" name="TextBox 97">
            <a:extLst>
              <a:ext uri="{FF2B5EF4-FFF2-40B4-BE49-F238E27FC236}">
                <a16:creationId xmlns:a16="http://schemas.microsoft.com/office/drawing/2014/main" id="{C53FE580-0B15-6B5A-5E85-228FE2A25208}"/>
              </a:ext>
            </a:extLst>
          </p:cNvPr>
          <p:cNvSpPr txBox="1"/>
          <p:nvPr/>
        </p:nvSpPr>
        <p:spPr>
          <a:xfrm>
            <a:off x="4463053" y="1454309"/>
            <a:ext cx="2890345" cy="523220"/>
          </a:xfrm>
          <a:prstGeom prst="rect">
            <a:avLst/>
          </a:prstGeom>
          <a:noFill/>
        </p:spPr>
        <p:txBody>
          <a:bodyPr wrap="square" rtlCol="0">
            <a:spAutoFit/>
          </a:bodyPr>
          <a:lstStyle/>
          <a:p>
            <a:pPr algn="ctr"/>
            <a:r>
              <a:rPr lang="en-US" sz="1400" b="1" dirty="0"/>
              <a:t>HUD Review and Issuance of the RAD Conversion Commitment (RCC)</a:t>
            </a:r>
          </a:p>
        </p:txBody>
      </p:sp>
      <p:pic>
        <p:nvPicPr>
          <p:cNvPr id="102" name="Graphic 101" descr="Calculator outline">
            <a:extLst>
              <a:ext uri="{FF2B5EF4-FFF2-40B4-BE49-F238E27FC236}">
                <a16:creationId xmlns:a16="http://schemas.microsoft.com/office/drawing/2014/main" id="{F47810DD-56A3-3F82-010B-A95424E7FD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31237" y="3950908"/>
            <a:ext cx="914400" cy="914400"/>
          </a:xfrm>
          <a:prstGeom prst="rect">
            <a:avLst/>
          </a:prstGeom>
        </p:spPr>
      </p:pic>
      <p:grpSp>
        <p:nvGrpSpPr>
          <p:cNvPr id="114" name="Group 113">
            <a:extLst>
              <a:ext uri="{FF2B5EF4-FFF2-40B4-BE49-F238E27FC236}">
                <a16:creationId xmlns:a16="http://schemas.microsoft.com/office/drawing/2014/main" id="{B0306FDA-8A23-4D02-1E89-5DCB220799BD}"/>
              </a:ext>
            </a:extLst>
          </p:cNvPr>
          <p:cNvGrpSpPr/>
          <p:nvPr/>
        </p:nvGrpSpPr>
        <p:grpSpPr>
          <a:xfrm>
            <a:off x="4355306" y="2003298"/>
            <a:ext cx="2138134" cy="3002183"/>
            <a:chOff x="4872978" y="2018576"/>
            <a:chExt cx="2138134" cy="3002183"/>
          </a:xfrm>
        </p:grpSpPr>
        <p:grpSp>
          <p:nvGrpSpPr>
            <p:cNvPr id="97" name="Group 96">
              <a:extLst>
                <a:ext uri="{FF2B5EF4-FFF2-40B4-BE49-F238E27FC236}">
                  <a16:creationId xmlns:a16="http://schemas.microsoft.com/office/drawing/2014/main" id="{30F458DF-DBD8-7F66-90D1-1661A72894E2}"/>
                </a:ext>
              </a:extLst>
            </p:cNvPr>
            <p:cNvGrpSpPr/>
            <p:nvPr/>
          </p:nvGrpSpPr>
          <p:grpSpPr>
            <a:xfrm>
              <a:off x="4872978" y="2018576"/>
              <a:ext cx="2138134" cy="3002183"/>
              <a:chOff x="5176914" y="1979453"/>
              <a:chExt cx="2138134" cy="3002183"/>
            </a:xfrm>
          </p:grpSpPr>
          <p:grpSp>
            <p:nvGrpSpPr>
              <p:cNvPr id="55" name="Group 54">
                <a:extLst>
                  <a:ext uri="{FF2B5EF4-FFF2-40B4-BE49-F238E27FC236}">
                    <a16:creationId xmlns:a16="http://schemas.microsoft.com/office/drawing/2014/main" id="{70AFABB9-B8F0-A1C8-72CF-3F0FEDCD5B63}"/>
                  </a:ext>
                </a:extLst>
              </p:cNvPr>
              <p:cNvGrpSpPr/>
              <p:nvPr/>
            </p:nvGrpSpPr>
            <p:grpSpPr>
              <a:xfrm>
                <a:off x="5176914" y="1979453"/>
                <a:ext cx="2138134" cy="3002183"/>
                <a:chOff x="428122" y="1122030"/>
                <a:chExt cx="2983225" cy="3999629"/>
              </a:xfrm>
            </p:grpSpPr>
            <p:sp>
              <p:nvSpPr>
                <p:cNvPr id="56" name="Arc 55">
                  <a:extLst>
                    <a:ext uri="{FF2B5EF4-FFF2-40B4-BE49-F238E27FC236}">
                      <a16:creationId xmlns:a16="http://schemas.microsoft.com/office/drawing/2014/main" id="{953C8B37-E454-0F3F-01FF-FD4ACE614D1D}"/>
                    </a:ext>
                  </a:extLst>
                </p:cNvPr>
                <p:cNvSpPr/>
                <p:nvPr/>
              </p:nvSpPr>
              <p:spPr>
                <a:xfrm>
                  <a:off x="1706480" y="3535462"/>
                  <a:ext cx="1704867" cy="1586197"/>
                </a:xfrm>
                <a:prstGeom prst="arc">
                  <a:avLst>
                    <a:gd name="adj1" fmla="val 16200000"/>
                    <a:gd name="adj2" fmla="val 118035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E8BD5903-98DE-FD8F-3AD0-F24FB2AEE3A0}"/>
                    </a:ext>
                  </a:extLst>
                </p:cNvPr>
                <p:cNvCxnSpPr>
                  <a:cxnSpLocks/>
                  <a:stCxn id="56" idx="2"/>
                </p:cNvCxnSpPr>
                <p:nvPr/>
              </p:nvCxnSpPr>
              <p:spPr>
                <a:xfrm flipH="1">
                  <a:off x="428122" y="4094836"/>
                  <a:ext cx="1316215" cy="0"/>
                </a:xfrm>
                <a:prstGeom prst="line">
                  <a:avLst/>
                </a:prstGeom>
                <a:ln w="28575">
                  <a:solidFill>
                    <a:srgbClr val="FFC000"/>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B4DDEAB-2A24-758E-7C46-32723AE2419C}"/>
                    </a:ext>
                  </a:extLst>
                </p:cNvPr>
                <p:cNvCxnSpPr>
                  <a:cxnSpLocks/>
                  <a:stCxn id="56" idx="0"/>
                </p:cNvCxnSpPr>
                <p:nvPr/>
              </p:nvCxnSpPr>
              <p:spPr>
                <a:xfrm flipH="1" flipV="1">
                  <a:off x="2558912" y="1122030"/>
                  <a:ext cx="1" cy="2413432"/>
                </a:xfrm>
                <a:prstGeom prst="line">
                  <a:avLst/>
                </a:prstGeom>
                <a:ln w="28575">
                  <a:solidFill>
                    <a:srgbClr val="FFC000"/>
                  </a:solidFill>
                  <a:tailEnd type="oval"/>
                </a:ln>
              </p:spPr>
              <p:style>
                <a:lnRef idx="1">
                  <a:schemeClr val="accent1"/>
                </a:lnRef>
                <a:fillRef idx="0">
                  <a:schemeClr val="accent1"/>
                </a:fillRef>
                <a:effectRef idx="0">
                  <a:schemeClr val="accent1"/>
                </a:effectRef>
                <a:fontRef idx="minor">
                  <a:schemeClr val="tx1"/>
                </a:fontRef>
              </p:style>
            </p:cxnSp>
          </p:grpSp>
          <p:sp>
            <p:nvSpPr>
              <p:cNvPr id="59" name="Flowchart: Connector 58">
                <a:extLst>
                  <a:ext uri="{FF2B5EF4-FFF2-40B4-BE49-F238E27FC236}">
                    <a16:creationId xmlns:a16="http://schemas.microsoft.com/office/drawing/2014/main" id="{6207DF98-E1E5-2461-E722-20ACDDF8AD52}"/>
                  </a:ext>
                </a:extLst>
              </p:cNvPr>
              <p:cNvSpPr/>
              <p:nvPr/>
            </p:nvSpPr>
            <p:spPr>
              <a:xfrm>
                <a:off x="6197939" y="3873007"/>
                <a:ext cx="1012307" cy="1012196"/>
              </a:xfrm>
              <a:prstGeom prst="flowChartConnector">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Graphic 106" descr="Checklist outline">
              <a:extLst>
                <a:ext uri="{FF2B5EF4-FFF2-40B4-BE49-F238E27FC236}">
                  <a16:creationId xmlns:a16="http://schemas.microsoft.com/office/drawing/2014/main" id="{CE8C5CEA-CD20-B00C-02D0-904EF4B5FD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65548" y="4002953"/>
              <a:ext cx="869215" cy="869215"/>
            </a:xfrm>
            <a:prstGeom prst="rect">
              <a:avLst/>
            </a:prstGeom>
          </p:spPr>
        </p:pic>
      </p:grpSp>
      <p:sp>
        <p:nvSpPr>
          <p:cNvPr id="111" name="TextBox 110">
            <a:extLst>
              <a:ext uri="{FF2B5EF4-FFF2-40B4-BE49-F238E27FC236}">
                <a16:creationId xmlns:a16="http://schemas.microsoft.com/office/drawing/2014/main" id="{DE90EE6A-CAAC-5B54-CCD7-FD4E5D1C7844}"/>
              </a:ext>
            </a:extLst>
          </p:cNvPr>
          <p:cNvSpPr txBox="1"/>
          <p:nvPr/>
        </p:nvSpPr>
        <p:spPr>
          <a:xfrm>
            <a:off x="5916720" y="2396774"/>
            <a:ext cx="2498544" cy="1446550"/>
          </a:xfrm>
          <a:prstGeom prst="rect">
            <a:avLst/>
          </a:prstGeom>
          <a:noFill/>
        </p:spPr>
        <p:txBody>
          <a:bodyPr wrap="square">
            <a:spAutoFit/>
          </a:bodyPr>
          <a:lstStyle/>
          <a:p>
            <a:pPr marL="171450" indent="-171450">
              <a:buFont typeface="Arial" panose="020B0604020202020204" pitchFamily="34" charset="0"/>
              <a:buChar char="•"/>
            </a:pPr>
            <a:r>
              <a:rPr lang="en-US" sz="1100" dirty="0"/>
              <a:t>HUD reviews for long-term physical and financial viability</a:t>
            </a:r>
          </a:p>
          <a:p>
            <a:pPr marL="171450" indent="-171450">
              <a:buFont typeface="Arial" panose="020B0604020202020204" pitchFamily="34" charset="0"/>
              <a:buChar char="•"/>
            </a:pPr>
            <a:r>
              <a:rPr lang="en-US" sz="1100" dirty="0"/>
              <a:t> HUD reviews for long-term preservation and resident protections</a:t>
            </a:r>
          </a:p>
          <a:p>
            <a:pPr marL="171450" indent="-171450">
              <a:buFont typeface="Arial" panose="020B0604020202020204" pitchFamily="34" charset="0"/>
              <a:buChar char="•"/>
            </a:pPr>
            <a:r>
              <a:rPr lang="en-US" sz="1100" dirty="0"/>
              <a:t>Conditional approval of conversion plans</a:t>
            </a:r>
          </a:p>
          <a:p>
            <a:pPr marL="171450" indent="-171450">
              <a:buFont typeface="Arial" panose="020B0604020202020204" pitchFamily="34" charset="0"/>
              <a:buChar char="•"/>
            </a:pPr>
            <a:r>
              <a:rPr lang="en-US" sz="1100" dirty="0"/>
              <a:t>RCC sets out terms of conversion and expected construction</a:t>
            </a:r>
          </a:p>
        </p:txBody>
      </p:sp>
      <p:cxnSp>
        <p:nvCxnSpPr>
          <p:cNvPr id="112" name="Straight Connector 111">
            <a:extLst>
              <a:ext uri="{FF2B5EF4-FFF2-40B4-BE49-F238E27FC236}">
                <a16:creationId xmlns:a16="http://schemas.microsoft.com/office/drawing/2014/main" id="{1B60DE4F-0CDC-459C-DBC7-00D8FD3F9D91}"/>
              </a:ext>
            </a:extLst>
          </p:cNvPr>
          <p:cNvCxnSpPr>
            <a:cxnSpLocks/>
          </p:cNvCxnSpPr>
          <p:nvPr/>
        </p:nvCxnSpPr>
        <p:spPr>
          <a:xfrm flipV="1">
            <a:off x="6033912" y="2398386"/>
            <a:ext cx="2264161" cy="569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BA6153B9-71FB-CB4D-E800-15CF301191E9}"/>
              </a:ext>
            </a:extLst>
          </p:cNvPr>
          <p:cNvSpPr txBox="1"/>
          <p:nvPr/>
        </p:nvSpPr>
        <p:spPr>
          <a:xfrm>
            <a:off x="6538236" y="2072177"/>
            <a:ext cx="1538846" cy="307777"/>
          </a:xfrm>
          <a:prstGeom prst="rect">
            <a:avLst/>
          </a:prstGeom>
          <a:noFill/>
        </p:spPr>
        <p:txBody>
          <a:bodyPr wrap="square" rtlCol="0">
            <a:spAutoFit/>
          </a:bodyPr>
          <a:lstStyle/>
          <a:p>
            <a:r>
              <a:rPr lang="en-US" sz="1400" b="1" dirty="0"/>
              <a:t>+/- 90 days</a:t>
            </a:r>
          </a:p>
        </p:txBody>
      </p:sp>
      <p:grpSp>
        <p:nvGrpSpPr>
          <p:cNvPr id="124" name="Group 123">
            <a:extLst>
              <a:ext uri="{FF2B5EF4-FFF2-40B4-BE49-F238E27FC236}">
                <a16:creationId xmlns:a16="http://schemas.microsoft.com/office/drawing/2014/main" id="{DBBAF38D-F595-4CAC-59F4-5B7082DD24BD}"/>
              </a:ext>
            </a:extLst>
          </p:cNvPr>
          <p:cNvGrpSpPr/>
          <p:nvPr/>
        </p:nvGrpSpPr>
        <p:grpSpPr>
          <a:xfrm>
            <a:off x="8501662" y="1952730"/>
            <a:ext cx="2334116" cy="3064772"/>
            <a:chOff x="9357519" y="2013174"/>
            <a:chExt cx="2334116" cy="3064772"/>
          </a:xfrm>
        </p:grpSpPr>
        <p:grpSp>
          <p:nvGrpSpPr>
            <p:cNvPr id="119" name="Group 118">
              <a:extLst>
                <a:ext uri="{FF2B5EF4-FFF2-40B4-BE49-F238E27FC236}">
                  <a16:creationId xmlns:a16="http://schemas.microsoft.com/office/drawing/2014/main" id="{A9C6072B-6397-1D21-1978-D53B434A6C12}"/>
                </a:ext>
              </a:extLst>
            </p:cNvPr>
            <p:cNvGrpSpPr/>
            <p:nvPr/>
          </p:nvGrpSpPr>
          <p:grpSpPr>
            <a:xfrm>
              <a:off x="9357519" y="2013174"/>
              <a:ext cx="2334116" cy="3064772"/>
              <a:chOff x="9794349" y="1881154"/>
              <a:chExt cx="2334116" cy="3064772"/>
            </a:xfrm>
          </p:grpSpPr>
          <p:grpSp>
            <p:nvGrpSpPr>
              <p:cNvPr id="66" name="Group 65">
                <a:extLst>
                  <a:ext uri="{FF2B5EF4-FFF2-40B4-BE49-F238E27FC236}">
                    <a16:creationId xmlns:a16="http://schemas.microsoft.com/office/drawing/2014/main" id="{EFB2E572-4519-376C-0740-E9D9616245C5}"/>
                  </a:ext>
                </a:extLst>
              </p:cNvPr>
              <p:cNvGrpSpPr/>
              <p:nvPr/>
            </p:nvGrpSpPr>
            <p:grpSpPr>
              <a:xfrm>
                <a:off x="9794349" y="1881154"/>
                <a:ext cx="2334116" cy="3064772"/>
                <a:chOff x="154678" y="1038646"/>
                <a:chExt cx="3256669" cy="4083013"/>
              </a:xfrm>
            </p:grpSpPr>
            <p:sp>
              <p:nvSpPr>
                <p:cNvPr id="67" name="Arc 66">
                  <a:extLst>
                    <a:ext uri="{FF2B5EF4-FFF2-40B4-BE49-F238E27FC236}">
                      <a16:creationId xmlns:a16="http://schemas.microsoft.com/office/drawing/2014/main" id="{AC5FB916-60B9-DF42-F9F0-3067B2B218C5}"/>
                    </a:ext>
                  </a:extLst>
                </p:cNvPr>
                <p:cNvSpPr/>
                <p:nvPr/>
              </p:nvSpPr>
              <p:spPr>
                <a:xfrm>
                  <a:off x="1706480" y="3535462"/>
                  <a:ext cx="1704867" cy="1586197"/>
                </a:xfrm>
                <a:prstGeom prst="arc">
                  <a:avLst>
                    <a:gd name="adj1" fmla="val 16200000"/>
                    <a:gd name="adj2" fmla="val 118035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3988EFCF-8E26-3132-8603-BBF11C3646A6}"/>
                    </a:ext>
                  </a:extLst>
                </p:cNvPr>
                <p:cNvCxnSpPr>
                  <a:cxnSpLocks/>
                  <a:stCxn id="67" idx="2"/>
                </p:cNvCxnSpPr>
                <p:nvPr/>
              </p:nvCxnSpPr>
              <p:spPr>
                <a:xfrm flipH="1">
                  <a:off x="154678" y="4094836"/>
                  <a:ext cx="1589658" cy="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033F3540-1DE4-4EDD-1CC3-6E097C81568F}"/>
                    </a:ext>
                  </a:extLst>
                </p:cNvPr>
                <p:cNvCxnSpPr>
                  <a:cxnSpLocks/>
                  <a:stCxn id="67" idx="0"/>
                </p:cNvCxnSpPr>
                <p:nvPr/>
              </p:nvCxnSpPr>
              <p:spPr>
                <a:xfrm flipV="1">
                  <a:off x="2558914" y="1038646"/>
                  <a:ext cx="0" cy="2496815"/>
                </a:xfrm>
                <a:prstGeom prst="line">
                  <a:avLst/>
                </a:prstGeom>
                <a:ln w="28575">
                  <a:solidFill>
                    <a:srgbClr val="92D050"/>
                  </a:solidFill>
                  <a:tailEnd type="oval"/>
                </a:ln>
              </p:spPr>
              <p:style>
                <a:lnRef idx="1">
                  <a:schemeClr val="accent1"/>
                </a:lnRef>
                <a:fillRef idx="0">
                  <a:schemeClr val="accent1"/>
                </a:fillRef>
                <a:effectRef idx="0">
                  <a:schemeClr val="accent1"/>
                </a:effectRef>
                <a:fontRef idx="minor">
                  <a:schemeClr val="tx1"/>
                </a:fontRef>
              </p:style>
            </p:cxnSp>
          </p:grpSp>
          <p:sp>
            <p:nvSpPr>
              <p:cNvPr id="70" name="Flowchart: Connector 69">
                <a:extLst>
                  <a:ext uri="{FF2B5EF4-FFF2-40B4-BE49-F238E27FC236}">
                    <a16:creationId xmlns:a16="http://schemas.microsoft.com/office/drawing/2014/main" id="{0912FFE8-4019-48CC-C054-63D3E16E418A}"/>
                  </a:ext>
                </a:extLst>
              </p:cNvPr>
              <p:cNvSpPr/>
              <p:nvPr/>
            </p:nvSpPr>
            <p:spPr>
              <a:xfrm>
                <a:off x="11023566" y="3854803"/>
                <a:ext cx="1012307" cy="1012196"/>
              </a:xfrm>
              <a:prstGeom prst="flowChartConnector">
                <a:avLst/>
              </a:prstGeom>
              <a:solidFill>
                <a:srgbClr val="6BA154"/>
              </a:solidFill>
              <a:ln w="19050">
                <a:solidFill>
                  <a:srgbClr val="6BA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1" name="Graphic 120" descr="Hammer outline">
              <a:extLst>
                <a:ext uri="{FF2B5EF4-FFF2-40B4-BE49-F238E27FC236}">
                  <a16:creationId xmlns:a16="http://schemas.microsoft.com/office/drawing/2014/main" id="{E54780CE-7986-19B4-F89A-17341A068F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42587" y="4050539"/>
              <a:ext cx="830018" cy="830018"/>
            </a:xfrm>
            <a:prstGeom prst="rect">
              <a:avLst/>
            </a:prstGeom>
          </p:spPr>
        </p:pic>
      </p:grpSp>
      <p:grpSp>
        <p:nvGrpSpPr>
          <p:cNvPr id="137" name="Group 136">
            <a:extLst>
              <a:ext uri="{FF2B5EF4-FFF2-40B4-BE49-F238E27FC236}">
                <a16:creationId xmlns:a16="http://schemas.microsoft.com/office/drawing/2014/main" id="{228D8424-CF33-BCDA-AABB-23A7E1C9996A}"/>
              </a:ext>
            </a:extLst>
          </p:cNvPr>
          <p:cNvGrpSpPr/>
          <p:nvPr/>
        </p:nvGrpSpPr>
        <p:grpSpPr>
          <a:xfrm>
            <a:off x="6481762" y="3686669"/>
            <a:ext cx="2002443" cy="2376553"/>
            <a:chOff x="7175546" y="3793236"/>
            <a:chExt cx="2002443" cy="2376553"/>
          </a:xfrm>
        </p:grpSpPr>
        <p:grpSp>
          <p:nvGrpSpPr>
            <p:cNvPr id="118" name="Group 117">
              <a:extLst>
                <a:ext uri="{FF2B5EF4-FFF2-40B4-BE49-F238E27FC236}">
                  <a16:creationId xmlns:a16="http://schemas.microsoft.com/office/drawing/2014/main" id="{1112970D-973C-5C9C-DC33-6504C2AA9A2A}"/>
                </a:ext>
              </a:extLst>
            </p:cNvPr>
            <p:cNvGrpSpPr/>
            <p:nvPr/>
          </p:nvGrpSpPr>
          <p:grpSpPr>
            <a:xfrm>
              <a:off x="7175546" y="3793236"/>
              <a:ext cx="2002443" cy="2376553"/>
              <a:chOff x="7606140" y="3564221"/>
              <a:chExt cx="2002443" cy="2376553"/>
            </a:xfrm>
          </p:grpSpPr>
          <p:grpSp>
            <p:nvGrpSpPr>
              <p:cNvPr id="60" name="Group 59">
                <a:extLst>
                  <a:ext uri="{FF2B5EF4-FFF2-40B4-BE49-F238E27FC236}">
                    <a16:creationId xmlns:a16="http://schemas.microsoft.com/office/drawing/2014/main" id="{1B123A58-DC42-D975-EC3A-2EDDCA646EC3}"/>
                  </a:ext>
                </a:extLst>
              </p:cNvPr>
              <p:cNvGrpSpPr/>
              <p:nvPr/>
            </p:nvGrpSpPr>
            <p:grpSpPr>
              <a:xfrm>
                <a:off x="7606140" y="3564221"/>
                <a:ext cx="2002443" cy="2376553"/>
                <a:chOff x="2734889" y="3671822"/>
                <a:chExt cx="2002443" cy="2376553"/>
              </a:xfrm>
            </p:grpSpPr>
            <p:grpSp>
              <p:nvGrpSpPr>
                <p:cNvPr id="61" name="Group 60">
                  <a:extLst>
                    <a:ext uri="{FF2B5EF4-FFF2-40B4-BE49-F238E27FC236}">
                      <a16:creationId xmlns:a16="http://schemas.microsoft.com/office/drawing/2014/main" id="{B4BA7E1A-8B28-D211-43EF-9FCBFB94892A}"/>
                    </a:ext>
                  </a:extLst>
                </p:cNvPr>
                <p:cNvGrpSpPr/>
                <p:nvPr/>
              </p:nvGrpSpPr>
              <p:grpSpPr>
                <a:xfrm rot="10800000">
                  <a:off x="2734889" y="3671822"/>
                  <a:ext cx="2002443" cy="1221911"/>
                  <a:chOff x="1399843" y="2057115"/>
                  <a:chExt cx="2793903" cy="1627878"/>
                </a:xfrm>
              </p:grpSpPr>
              <p:sp>
                <p:nvSpPr>
                  <p:cNvPr id="63" name="Arc 62">
                    <a:extLst>
                      <a:ext uri="{FF2B5EF4-FFF2-40B4-BE49-F238E27FC236}">
                        <a16:creationId xmlns:a16="http://schemas.microsoft.com/office/drawing/2014/main" id="{15A27EAE-900F-4D4D-4B4C-379046B41010}"/>
                      </a:ext>
                    </a:extLst>
                  </p:cNvPr>
                  <p:cNvSpPr/>
                  <p:nvPr/>
                </p:nvSpPr>
                <p:spPr>
                  <a:xfrm rot="4892865">
                    <a:off x="1416512" y="2040446"/>
                    <a:ext cx="1627878" cy="1661215"/>
                  </a:xfrm>
                  <a:prstGeom prst="arc">
                    <a:avLst>
                      <a:gd name="adj1" fmla="val 16200000"/>
                      <a:gd name="adj2" fmla="val 1180352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EF0AAF85-FA18-0543-416C-A71A6F5582A8}"/>
                      </a:ext>
                    </a:extLst>
                  </p:cNvPr>
                  <p:cNvCxnSpPr>
                    <a:cxnSpLocks/>
                  </p:cNvCxnSpPr>
                  <p:nvPr/>
                </p:nvCxnSpPr>
                <p:spPr>
                  <a:xfrm rot="10800000" flipV="1">
                    <a:off x="3045029" y="2771408"/>
                    <a:ext cx="1148717" cy="371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grpSp>
            <p:cxnSp>
              <p:nvCxnSpPr>
                <p:cNvPr id="62" name="Straight Connector 61">
                  <a:extLst>
                    <a:ext uri="{FF2B5EF4-FFF2-40B4-BE49-F238E27FC236}">
                      <a16:creationId xmlns:a16="http://schemas.microsoft.com/office/drawing/2014/main" id="{98D07129-C933-7ED5-62BD-B889B7ACBF29}"/>
                    </a:ext>
                  </a:extLst>
                </p:cNvPr>
                <p:cNvCxnSpPr>
                  <a:cxnSpLocks/>
                </p:cNvCxnSpPr>
                <p:nvPr/>
              </p:nvCxnSpPr>
              <p:spPr>
                <a:xfrm>
                  <a:off x="4064800" y="4868307"/>
                  <a:ext cx="0" cy="1180068"/>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grpSp>
          <p:sp>
            <p:nvSpPr>
              <p:cNvPr id="65" name="Flowchart: Connector 64">
                <a:extLst>
                  <a:ext uri="{FF2B5EF4-FFF2-40B4-BE49-F238E27FC236}">
                    <a16:creationId xmlns:a16="http://schemas.microsoft.com/office/drawing/2014/main" id="{A933B31B-68A8-EDC9-2B47-7AAD7AFACB5F}"/>
                  </a:ext>
                </a:extLst>
              </p:cNvPr>
              <p:cNvSpPr/>
              <p:nvPr/>
            </p:nvSpPr>
            <p:spPr>
              <a:xfrm>
                <a:off x="8507116" y="3669079"/>
                <a:ext cx="1012307" cy="1012196"/>
              </a:xfrm>
              <a:prstGeom prst="flowChartConnector">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0" name="Graphic 129" descr="Transfer outline">
              <a:extLst>
                <a:ext uri="{FF2B5EF4-FFF2-40B4-BE49-F238E27FC236}">
                  <a16:creationId xmlns:a16="http://schemas.microsoft.com/office/drawing/2014/main" id="{E82A9D54-347F-385F-B1F4-7985F5A6D6C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85613" y="4008506"/>
              <a:ext cx="834879" cy="834879"/>
            </a:xfrm>
            <a:prstGeom prst="rect">
              <a:avLst/>
            </a:prstGeom>
          </p:spPr>
        </p:pic>
      </p:grpSp>
      <p:sp>
        <p:nvSpPr>
          <p:cNvPr id="133" name="TextBox 132">
            <a:extLst>
              <a:ext uri="{FF2B5EF4-FFF2-40B4-BE49-F238E27FC236}">
                <a16:creationId xmlns:a16="http://schemas.microsoft.com/office/drawing/2014/main" id="{B2E79296-B9AF-D109-7AFB-10AD635FBC5A}"/>
              </a:ext>
            </a:extLst>
          </p:cNvPr>
          <p:cNvSpPr txBox="1"/>
          <p:nvPr/>
        </p:nvSpPr>
        <p:spPr>
          <a:xfrm>
            <a:off x="6869530" y="6155492"/>
            <a:ext cx="1838052" cy="523220"/>
          </a:xfrm>
          <a:prstGeom prst="rect">
            <a:avLst/>
          </a:prstGeom>
          <a:noFill/>
        </p:spPr>
        <p:txBody>
          <a:bodyPr wrap="square">
            <a:spAutoFit/>
          </a:bodyPr>
          <a:lstStyle/>
          <a:p>
            <a:pPr algn="ctr"/>
            <a:r>
              <a:rPr lang="en-US" sz="1400" b="1" dirty="0"/>
              <a:t>Closing and Conversion</a:t>
            </a:r>
          </a:p>
        </p:txBody>
      </p:sp>
      <p:sp>
        <p:nvSpPr>
          <p:cNvPr id="135" name="TextBox 134">
            <a:extLst>
              <a:ext uri="{FF2B5EF4-FFF2-40B4-BE49-F238E27FC236}">
                <a16:creationId xmlns:a16="http://schemas.microsoft.com/office/drawing/2014/main" id="{E7BFFEED-0FFD-5024-C47B-920A7EAB8944}"/>
              </a:ext>
            </a:extLst>
          </p:cNvPr>
          <p:cNvSpPr txBox="1"/>
          <p:nvPr/>
        </p:nvSpPr>
        <p:spPr>
          <a:xfrm>
            <a:off x="8921023" y="1539578"/>
            <a:ext cx="2600448" cy="307777"/>
          </a:xfrm>
          <a:prstGeom prst="rect">
            <a:avLst/>
          </a:prstGeom>
          <a:noFill/>
        </p:spPr>
        <p:txBody>
          <a:bodyPr wrap="square">
            <a:spAutoFit/>
          </a:bodyPr>
          <a:lstStyle/>
          <a:p>
            <a:pPr algn="ctr"/>
            <a:r>
              <a:rPr lang="en-US" sz="1400" b="1" dirty="0"/>
              <a:t>Construction</a:t>
            </a:r>
          </a:p>
        </p:txBody>
      </p:sp>
      <p:sp>
        <p:nvSpPr>
          <p:cNvPr id="140" name="TextBox 139">
            <a:extLst>
              <a:ext uri="{FF2B5EF4-FFF2-40B4-BE49-F238E27FC236}">
                <a16:creationId xmlns:a16="http://schemas.microsoft.com/office/drawing/2014/main" id="{C0166D4E-8D2C-EBFC-06D1-B3C098AA4BD3}"/>
              </a:ext>
            </a:extLst>
          </p:cNvPr>
          <p:cNvSpPr txBox="1"/>
          <p:nvPr/>
        </p:nvSpPr>
        <p:spPr>
          <a:xfrm>
            <a:off x="8100041" y="4986741"/>
            <a:ext cx="1859930" cy="1277273"/>
          </a:xfrm>
          <a:prstGeom prst="rect">
            <a:avLst/>
          </a:prstGeom>
          <a:noFill/>
        </p:spPr>
        <p:txBody>
          <a:bodyPr wrap="square">
            <a:spAutoFit/>
          </a:bodyPr>
          <a:lstStyle/>
          <a:p>
            <a:pPr marL="171450" indent="-171450">
              <a:buFont typeface="Arial" panose="020B0604020202020204" pitchFamily="34" charset="0"/>
              <a:buChar char="•"/>
            </a:pPr>
            <a:r>
              <a:rPr lang="en-US" sz="1100" dirty="0"/>
              <a:t>Removal from public housing program</a:t>
            </a:r>
          </a:p>
          <a:p>
            <a:pPr marL="171450" indent="-171450">
              <a:buFont typeface="Arial" panose="020B0604020202020204" pitchFamily="34" charset="0"/>
              <a:buChar char="•"/>
            </a:pPr>
            <a:r>
              <a:rPr lang="en-US" sz="1100" dirty="0"/>
              <a:t>Entry into Section 8 Housing Assistance Payments (HAP) Contract and RAD Use Agreement</a:t>
            </a:r>
          </a:p>
          <a:p>
            <a:pPr marL="171450" indent="-171450">
              <a:buFont typeface="Arial" panose="020B0604020202020204" pitchFamily="34" charset="0"/>
              <a:buChar char="•"/>
            </a:pPr>
            <a:r>
              <a:rPr lang="en-US" sz="1100" dirty="0"/>
              <a:t>Residents sign new leases </a:t>
            </a:r>
          </a:p>
        </p:txBody>
      </p:sp>
      <p:cxnSp>
        <p:nvCxnSpPr>
          <p:cNvPr id="141" name="Straight Connector 140">
            <a:extLst>
              <a:ext uri="{FF2B5EF4-FFF2-40B4-BE49-F238E27FC236}">
                <a16:creationId xmlns:a16="http://schemas.microsoft.com/office/drawing/2014/main" id="{5CC103B9-6C0E-604F-6E75-05E30CE484A7}"/>
              </a:ext>
            </a:extLst>
          </p:cNvPr>
          <p:cNvCxnSpPr>
            <a:cxnSpLocks/>
          </p:cNvCxnSpPr>
          <p:nvPr/>
        </p:nvCxnSpPr>
        <p:spPr>
          <a:xfrm>
            <a:off x="8326812" y="4923418"/>
            <a:ext cx="1296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83B32FC9-8D55-E360-BE51-932E058C9225}"/>
              </a:ext>
            </a:extLst>
          </p:cNvPr>
          <p:cNvSpPr txBox="1"/>
          <p:nvPr/>
        </p:nvSpPr>
        <p:spPr>
          <a:xfrm>
            <a:off x="8435799" y="4593837"/>
            <a:ext cx="1538846" cy="307777"/>
          </a:xfrm>
          <a:prstGeom prst="rect">
            <a:avLst/>
          </a:prstGeom>
          <a:noFill/>
        </p:spPr>
        <p:txBody>
          <a:bodyPr wrap="square" rtlCol="0">
            <a:spAutoFit/>
          </a:bodyPr>
          <a:lstStyle/>
          <a:p>
            <a:r>
              <a:rPr lang="en-US" sz="1400" b="1" dirty="0"/>
              <a:t>+/- 60 days</a:t>
            </a:r>
          </a:p>
        </p:txBody>
      </p:sp>
      <p:sp>
        <p:nvSpPr>
          <p:cNvPr id="3" name="TextBox 2">
            <a:extLst>
              <a:ext uri="{FF2B5EF4-FFF2-40B4-BE49-F238E27FC236}">
                <a16:creationId xmlns:a16="http://schemas.microsoft.com/office/drawing/2014/main" id="{C9422088-D470-E155-BF17-3720897CC981}"/>
              </a:ext>
            </a:extLst>
          </p:cNvPr>
          <p:cNvSpPr txBox="1"/>
          <p:nvPr/>
        </p:nvSpPr>
        <p:spPr>
          <a:xfrm>
            <a:off x="10377099" y="2061773"/>
            <a:ext cx="1641680" cy="1954381"/>
          </a:xfrm>
          <a:prstGeom prst="rect">
            <a:avLst/>
          </a:prstGeom>
          <a:noFill/>
        </p:spPr>
        <p:txBody>
          <a:bodyPr wrap="square">
            <a:spAutoFit/>
          </a:bodyPr>
          <a:lstStyle/>
          <a:p>
            <a:pPr marL="171450" indent="-171450">
              <a:buFont typeface="Arial" panose="020B0604020202020204" pitchFamily="34" charset="0"/>
              <a:buChar char="•"/>
            </a:pPr>
            <a:r>
              <a:rPr lang="en-US" sz="1100" dirty="0"/>
              <a:t>Work called for in the RCC is completed</a:t>
            </a:r>
          </a:p>
          <a:p>
            <a:pPr marL="171450" indent="-171450">
              <a:buFont typeface="Arial" panose="020B0604020202020204" pitchFamily="34" charset="0"/>
              <a:buChar char="•"/>
            </a:pPr>
            <a:r>
              <a:rPr lang="en-US" sz="1100" dirty="0"/>
              <a:t>Resident relocation if necessary to permit the improvements</a:t>
            </a:r>
          </a:p>
          <a:p>
            <a:pPr marL="171450" indent="-171450">
              <a:buFont typeface="Arial" panose="020B0604020202020204" pitchFamily="34" charset="0"/>
              <a:buChar char="•"/>
            </a:pPr>
            <a:r>
              <a:rPr lang="en-US" sz="1100" dirty="0"/>
              <a:t>Resident right to return</a:t>
            </a:r>
          </a:p>
          <a:p>
            <a:pPr marL="171450" indent="-171450">
              <a:buFont typeface="Arial" panose="020B0604020202020204" pitchFamily="34" charset="0"/>
              <a:buChar char="•"/>
            </a:pPr>
            <a:r>
              <a:rPr lang="en-US" sz="1100" dirty="0"/>
              <a:t>Resident opportunities through Section 3</a:t>
            </a:r>
          </a:p>
          <a:p>
            <a:pPr marL="171450" indent="-171450">
              <a:buFont typeface="Arial" panose="020B0604020202020204" pitchFamily="34" charset="0"/>
              <a:buChar char="•"/>
            </a:pPr>
            <a:r>
              <a:rPr lang="en-US" sz="1100" dirty="0"/>
              <a:t>Davis-Bacon wages</a:t>
            </a:r>
          </a:p>
        </p:txBody>
      </p:sp>
      <p:cxnSp>
        <p:nvCxnSpPr>
          <p:cNvPr id="5" name="Straight Connector 4">
            <a:extLst>
              <a:ext uri="{FF2B5EF4-FFF2-40B4-BE49-F238E27FC236}">
                <a16:creationId xmlns:a16="http://schemas.microsoft.com/office/drawing/2014/main" id="{F7B69533-FDC8-2A0F-27E6-45F2188597A3}"/>
              </a:ext>
            </a:extLst>
          </p:cNvPr>
          <p:cNvCxnSpPr>
            <a:cxnSpLocks/>
          </p:cNvCxnSpPr>
          <p:nvPr/>
        </p:nvCxnSpPr>
        <p:spPr>
          <a:xfrm>
            <a:off x="10463887" y="2086870"/>
            <a:ext cx="1296206" cy="0"/>
          </a:xfrm>
          <a:prstGeom prst="line">
            <a:avLst/>
          </a:prstGeom>
          <a:ln w="28575">
            <a:solidFill>
              <a:srgbClr val="6BA15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F9C6922-D62E-B81F-6469-3DEDAC9E9369}"/>
              </a:ext>
            </a:extLst>
          </p:cNvPr>
          <p:cNvSpPr txBox="1"/>
          <p:nvPr/>
        </p:nvSpPr>
        <p:spPr>
          <a:xfrm>
            <a:off x="10588163" y="1779093"/>
            <a:ext cx="1538846" cy="307777"/>
          </a:xfrm>
          <a:prstGeom prst="rect">
            <a:avLst/>
          </a:prstGeom>
          <a:noFill/>
        </p:spPr>
        <p:txBody>
          <a:bodyPr wrap="square" rtlCol="0">
            <a:spAutoFit/>
          </a:bodyPr>
          <a:lstStyle/>
          <a:p>
            <a:r>
              <a:rPr lang="en-US" sz="1400" b="1" dirty="0"/>
              <a:t>0-18 months</a:t>
            </a:r>
          </a:p>
        </p:txBody>
      </p:sp>
    </p:spTree>
    <p:extLst>
      <p:ext uri="{BB962C8B-B14F-4D97-AF65-F5344CB8AC3E}">
        <p14:creationId xmlns:p14="http://schemas.microsoft.com/office/powerpoint/2010/main" val="4103729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the standard banner for presentations. ">
            <a:extLst>
              <a:ext uri="{FF2B5EF4-FFF2-40B4-BE49-F238E27FC236}">
                <a16:creationId xmlns:a16="http://schemas.microsoft.com/office/drawing/2014/main" id="{824C4F54-B3F7-8CC5-1F77-7636F4E48A0A}"/>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8" name="Title 5">
            <a:extLst>
              <a:ext uri="{FF2B5EF4-FFF2-40B4-BE49-F238E27FC236}">
                <a16:creationId xmlns:a16="http://schemas.microsoft.com/office/drawing/2014/main" id="{97081549-EC73-2482-ACD7-F6DA9164552F}"/>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Conversion Process</a:t>
            </a:r>
          </a:p>
        </p:txBody>
      </p:sp>
      <p:sp>
        <p:nvSpPr>
          <p:cNvPr id="73" name="TextBox 72">
            <a:extLst>
              <a:ext uri="{FF2B5EF4-FFF2-40B4-BE49-F238E27FC236}">
                <a16:creationId xmlns:a16="http://schemas.microsoft.com/office/drawing/2014/main" id="{F340829D-4BA7-D828-F546-99A4CD6A5081}"/>
              </a:ext>
            </a:extLst>
          </p:cNvPr>
          <p:cNvSpPr txBox="1"/>
          <p:nvPr/>
        </p:nvSpPr>
        <p:spPr>
          <a:xfrm>
            <a:off x="3498221" y="2361253"/>
            <a:ext cx="2759467" cy="2308324"/>
          </a:xfrm>
          <a:prstGeom prst="rect">
            <a:avLst/>
          </a:prstGeom>
          <a:noFill/>
        </p:spPr>
        <p:txBody>
          <a:bodyPr wrap="square">
            <a:spAutoFit/>
          </a:bodyPr>
          <a:lstStyle/>
          <a:p>
            <a:pPr marL="171450" indent="-171450">
              <a:buFont typeface="Arial" panose="020B0604020202020204" pitchFamily="34" charset="0"/>
              <a:buChar char="•"/>
            </a:pPr>
            <a:r>
              <a:rPr lang="en-US" sz="1600" dirty="0"/>
              <a:t>What do you want to do with your asset?</a:t>
            </a:r>
          </a:p>
          <a:p>
            <a:pPr marL="171450" indent="-171450">
              <a:buFont typeface="Arial" panose="020B0604020202020204" pitchFamily="34" charset="0"/>
              <a:buChar char="•"/>
            </a:pPr>
            <a:r>
              <a:rPr lang="en-US" sz="1600" dirty="0"/>
              <a:t>Are residents and Board part of the conversation?</a:t>
            </a:r>
          </a:p>
          <a:p>
            <a:pPr marL="171450" indent="-171450">
              <a:buFont typeface="Arial" panose="020B0604020202020204" pitchFamily="34" charset="0"/>
              <a:buChar char="•"/>
            </a:pPr>
            <a:r>
              <a:rPr lang="en-US" sz="1600" dirty="0"/>
              <a:t>Simple RAD application - just the beginning </a:t>
            </a:r>
          </a:p>
          <a:p>
            <a:pPr marL="171450" indent="-171450">
              <a:buFont typeface="Arial" panose="020B0604020202020204" pitchFamily="34" charset="0"/>
              <a:buChar char="•"/>
            </a:pPr>
            <a:r>
              <a:rPr lang="en-US" sz="1600" dirty="0"/>
              <a:t>CHAP provides rent information and confirms eligibility</a:t>
            </a:r>
          </a:p>
        </p:txBody>
      </p:sp>
      <p:cxnSp>
        <p:nvCxnSpPr>
          <p:cNvPr id="76" name="Straight Connector 75">
            <a:extLst>
              <a:ext uri="{FF2B5EF4-FFF2-40B4-BE49-F238E27FC236}">
                <a16:creationId xmlns:a16="http://schemas.microsoft.com/office/drawing/2014/main" id="{62FF0C73-4A0A-C7DB-BFF9-CC4263D487BC}"/>
              </a:ext>
            </a:extLst>
          </p:cNvPr>
          <p:cNvCxnSpPr>
            <a:cxnSpLocks/>
          </p:cNvCxnSpPr>
          <p:nvPr/>
        </p:nvCxnSpPr>
        <p:spPr>
          <a:xfrm>
            <a:off x="3668732" y="2361253"/>
            <a:ext cx="178138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ED56802-7BA2-EC79-051E-C722789CA323}"/>
              </a:ext>
            </a:extLst>
          </p:cNvPr>
          <p:cNvSpPr txBox="1"/>
          <p:nvPr/>
        </p:nvSpPr>
        <p:spPr>
          <a:xfrm>
            <a:off x="1022360" y="1428014"/>
            <a:ext cx="2257902" cy="1569660"/>
          </a:xfrm>
          <a:prstGeom prst="rect">
            <a:avLst/>
          </a:prstGeom>
          <a:noFill/>
        </p:spPr>
        <p:txBody>
          <a:bodyPr wrap="square" rtlCol="0">
            <a:spAutoFit/>
          </a:bodyPr>
          <a:lstStyle/>
          <a:p>
            <a:pPr algn="ctr"/>
            <a:r>
              <a:rPr lang="en-US" sz="2400" b="1" dirty="0"/>
              <a:t>Strategic Planning, Initial Application, and CHAP</a:t>
            </a:r>
          </a:p>
        </p:txBody>
      </p:sp>
      <p:grpSp>
        <p:nvGrpSpPr>
          <p:cNvPr id="5" name="Group 4">
            <a:extLst>
              <a:ext uri="{FF2B5EF4-FFF2-40B4-BE49-F238E27FC236}">
                <a16:creationId xmlns:a16="http://schemas.microsoft.com/office/drawing/2014/main" id="{17B00941-1419-4019-358A-C51A7DF34941}"/>
              </a:ext>
            </a:extLst>
          </p:cNvPr>
          <p:cNvGrpSpPr/>
          <p:nvPr/>
        </p:nvGrpSpPr>
        <p:grpSpPr>
          <a:xfrm>
            <a:off x="-1733439" y="2997674"/>
            <a:ext cx="5235180" cy="3245666"/>
            <a:chOff x="1079856" y="2641946"/>
            <a:chExt cx="5235180" cy="3245666"/>
          </a:xfrm>
        </p:grpSpPr>
        <p:grpSp>
          <p:nvGrpSpPr>
            <p:cNvPr id="30" name="Group 29">
              <a:extLst>
                <a:ext uri="{FF2B5EF4-FFF2-40B4-BE49-F238E27FC236}">
                  <a16:creationId xmlns:a16="http://schemas.microsoft.com/office/drawing/2014/main" id="{2883D8DB-EDA7-EDF7-3283-A73DBE63ECB6}"/>
                </a:ext>
              </a:extLst>
            </p:cNvPr>
            <p:cNvGrpSpPr/>
            <p:nvPr/>
          </p:nvGrpSpPr>
          <p:grpSpPr>
            <a:xfrm>
              <a:off x="1079856" y="2641946"/>
              <a:ext cx="5235180" cy="3245666"/>
              <a:chOff x="168653" y="3080129"/>
              <a:chExt cx="3242694" cy="2041530"/>
            </a:xfrm>
          </p:grpSpPr>
          <p:sp>
            <p:nvSpPr>
              <p:cNvPr id="2" name="Arc 1">
                <a:extLst>
                  <a:ext uri="{FF2B5EF4-FFF2-40B4-BE49-F238E27FC236}">
                    <a16:creationId xmlns:a16="http://schemas.microsoft.com/office/drawing/2014/main" id="{EC1D282F-77B6-2A05-F13C-DAEE159D9C94}"/>
                  </a:ext>
                </a:extLst>
              </p:cNvPr>
              <p:cNvSpPr/>
              <p:nvPr/>
            </p:nvSpPr>
            <p:spPr>
              <a:xfrm>
                <a:off x="1706480" y="3535462"/>
                <a:ext cx="1704867" cy="1586197"/>
              </a:xfrm>
              <a:prstGeom prst="arc">
                <a:avLst>
                  <a:gd name="adj1" fmla="val 16200000"/>
                  <a:gd name="adj2" fmla="val 11803523"/>
                </a:avLst>
              </a:prstGeom>
              <a:ln w="508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A951016E-A8BD-4494-C1B0-09B9D17564F4}"/>
                  </a:ext>
                </a:extLst>
              </p:cNvPr>
              <p:cNvCxnSpPr>
                <a:cxnSpLocks/>
                <a:stCxn id="2" idx="2"/>
              </p:cNvCxnSpPr>
              <p:nvPr/>
            </p:nvCxnSpPr>
            <p:spPr>
              <a:xfrm flipH="1">
                <a:off x="168653" y="4094836"/>
                <a:ext cx="1575683" cy="0"/>
              </a:xfrm>
              <a:prstGeom prst="line">
                <a:avLst/>
              </a:prstGeom>
              <a:ln w="50800">
                <a:solidFill>
                  <a:srgbClr val="00206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8D6C838-9FE8-660F-6746-F34F24AA6F7A}"/>
                  </a:ext>
                </a:extLst>
              </p:cNvPr>
              <p:cNvCxnSpPr>
                <a:cxnSpLocks/>
                <a:stCxn id="2" idx="0"/>
                <a:endCxn id="77" idx="2"/>
              </p:cNvCxnSpPr>
              <p:nvPr/>
            </p:nvCxnSpPr>
            <p:spPr>
              <a:xfrm flipV="1">
                <a:off x="2558913" y="3080129"/>
                <a:ext cx="9385" cy="455333"/>
              </a:xfrm>
              <a:prstGeom prst="line">
                <a:avLst/>
              </a:prstGeom>
              <a:ln w="50800">
                <a:solidFill>
                  <a:srgbClr val="002060"/>
                </a:solidFill>
                <a:tailEnd type="ova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99E2BE5-906E-C1B0-5E22-3805471AB09F}"/>
                </a:ext>
              </a:extLst>
            </p:cNvPr>
            <p:cNvGrpSpPr/>
            <p:nvPr/>
          </p:nvGrpSpPr>
          <p:grpSpPr>
            <a:xfrm>
              <a:off x="3860141" y="3552831"/>
              <a:ext cx="2205670" cy="2105824"/>
              <a:chOff x="4487012" y="3975814"/>
              <a:chExt cx="1012307" cy="1012196"/>
            </a:xfrm>
          </p:grpSpPr>
          <p:sp>
            <p:nvSpPr>
              <p:cNvPr id="53" name="Flowchart: Connector 52">
                <a:extLst>
                  <a:ext uri="{FF2B5EF4-FFF2-40B4-BE49-F238E27FC236}">
                    <a16:creationId xmlns:a16="http://schemas.microsoft.com/office/drawing/2014/main" id="{0F716832-7CA2-06A9-016A-C54EC44728E7}"/>
                  </a:ext>
                </a:extLst>
              </p:cNvPr>
              <p:cNvSpPr/>
              <p:nvPr/>
            </p:nvSpPr>
            <p:spPr>
              <a:xfrm>
                <a:off x="4487012" y="3975814"/>
                <a:ext cx="1012307" cy="1012196"/>
              </a:xfrm>
              <a:prstGeom prst="flowChartConnector">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78" descr="Head with gears outline">
                <a:extLst>
                  <a:ext uri="{FF2B5EF4-FFF2-40B4-BE49-F238E27FC236}">
                    <a16:creationId xmlns:a16="http://schemas.microsoft.com/office/drawing/2014/main" id="{6EC6D986-28FF-8E61-69D9-DA6EB0DA2F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9765" y="4032835"/>
                <a:ext cx="914400" cy="914400"/>
              </a:xfrm>
              <a:prstGeom prst="rect">
                <a:avLst/>
              </a:prstGeom>
            </p:spPr>
          </p:pic>
        </p:grpSp>
      </p:grpSp>
      <p:sp>
        <p:nvSpPr>
          <p:cNvPr id="90" name="TextBox 89">
            <a:extLst>
              <a:ext uri="{FF2B5EF4-FFF2-40B4-BE49-F238E27FC236}">
                <a16:creationId xmlns:a16="http://schemas.microsoft.com/office/drawing/2014/main" id="{1EBEE8ED-0C0A-230A-B606-FD9DE6B241AC}"/>
              </a:ext>
            </a:extLst>
          </p:cNvPr>
          <p:cNvSpPr txBox="1"/>
          <p:nvPr/>
        </p:nvSpPr>
        <p:spPr>
          <a:xfrm>
            <a:off x="3792109" y="1882249"/>
            <a:ext cx="2306007" cy="461665"/>
          </a:xfrm>
          <a:prstGeom prst="rect">
            <a:avLst/>
          </a:prstGeom>
          <a:noFill/>
        </p:spPr>
        <p:txBody>
          <a:bodyPr wrap="square" rtlCol="0">
            <a:spAutoFit/>
          </a:bodyPr>
          <a:lstStyle/>
          <a:p>
            <a:r>
              <a:rPr lang="en-US" sz="2400" b="1" dirty="0"/>
              <a:t>+/60 days</a:t>
            </a:r>
          </a:p>
        </p:txBody>
      </p:sp>
    </p:spTree>
    <p:extLst>
      <p:ext uri="{BB962C8B-B14F-4D97-AF65-F5344CB8AC3E}">
        <p14:creationId xmlns:p14="http://schemas.microsoft.com/office/powerpoint/2010/main" val="1724651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the standard banner for presentations. ">
            <a:extLst>
              <a:ext uri="{FF2B5EF4-FFF2-40B4-BE49-F238E27FC236}">
                <a16:creationId xmlns:a16="http://schemas.microsoft.com/office/drawing/2014/main" id="{824C4F54-B3F7-8CC5-1F77-7636F4E48A0A}"/>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8" name="Title 5">
            <a:extLst>
              <a:ext uri="{FF2B5EF4-FFF2-40B4-BE49-F238E27FC236}">
                <a16:creationId xmlns:a16="http://schemas.microsoft.com/office/drawing/2014/main" id="{97081549-EC73-2482-ACD7-F6DA9164552F}"/>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Conversion Process</a:t>
            </a:r>
          </a:p>
        </p:txBody>
      </p:sp>
      <p:grpSp>
        <p:nvGrpSpPr>
          <p:cNvPr id="30" name="Group 29">
            <a:extLst>
              <a:ext uri="{FF2B5EF4-FFF2-40B4-BE49-F238E27FC236}">
                <a16:creationId xmlns:a16="http://schemas.microsoft.com/office/drawing/2014/main" id="{2883D8DB-EDA7-EDF7-3283-A73DBE63ECB6}"/>
              </a:ext>
            </a:extLst>
          </p:cNvPr>
          <p:cNvGrpSpPr/>
          <p:nvPr/>
        </p:nvGrpSpPr>
        <p:grpSpPr>
          <a:xfrm>
            <a:off x="-117942" y="1956109"/>
            <a:ext cx="2324100" cy="3137967"/>
            <a:chOff x="168653" y="941133"/>
            <a:chExt cx="3242694" cy="4180526"/>
          </a:xfrm>
        </p:grpSpPr>
        <p:sp>
          <p:nvSpPr>
            <p:cNvPr id="2" name="Arc 1">
              <a:extLst>
                <a:ext uri="{FF2B5EF4-FFF2-40B4-BE49-F238E27FC236}">
                  <a16:creationId xmlns:a16="http://schemas.microsoft.com/office/drawing/2014/main" id="{EC1D282F-77B6-2A05-F13C-DAEE159D9C94}"/>
                </a:ext>
              </a:extLst>
            </p:cNvPr>
            <p:cNvSpPr/>
            <p:nvPr/>
          </p:nvSpPr>
          <p:spPr>
            <a:xfrm>
              <a:off x="1706480" y="3535462"/>
              <a:ext cx="1704867" cy="1586197"/>
            </a:xfrm>
            <a:prstGeom prst="arc">
              <a:avLst>
                <a:gd name="adj1" fmla="val 16200000"/>
                <a:gd name="adj2" fmla="val 11803523"/>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A951016E-A8BD-4494-C1B0-09B9D17564F4}"/>
                </a:ext>
              </a:extLst>
            </p:cNvPr>
            <p:cNvCxnSpPr>
              <a:cxnSpLocks/>
              <a:stCxn id="2" idx="2"/>
            </p:cNvCxnSpPr>
            <p:nvPr/>
          </p:nvCxnSpPr>
          <p:spPr>
            <a:xfrm flipH="1">
              <a:off x="168653" y="4094836"/>
              <a:ext cx="1575683" cy="0"/>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8D6C838-9FE8-660F-6746-F34F24AA6F7A}"/>
                </a:ext>
              </a:extLst>
            </p:cNvPr>
            <p:cNvCxnSpPr>
              <a:cxnSpLocks/>
              <a:stCxn id="2" idx="0"/>
            </p:cNvCxnSpPr>
            <p:nvPr/>
          </p:nvCxnSpPr>
          <p:spPr>
            <a:xfrm flipV="1">
              <a:off x="2558914" y="941133"/>
              <a:ext cx="0" cy="2594329"/>
            </a:xfrm>
            <a:prstGeom prst="line">
              <a:avLst/>
            </a:prstGeom>
            <a:ln w="28575">
              <a:solidFill>
                <a:srgbClr val="002060"/>
              </a:solidFill>
              <a:tailEnd type="ova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8637E5F1-ABFD-8A0E-8A72-55D59E95748A}"/>
              </a:ext>
            </a:extLst>
          </p:cNvPr>
          <p:cNvGrpSpPr/>
          <p:nvPr/>
        </p:nvGrpSpPr>
        <p:grpSpPr>
          <a:xfrm>
            <a:off x="2228850" y="3787864"/>
            <a:ext cx="2142997" cy="2429052"/>
            <a:chOff x="2594335" y="3671822"/>
            <a:chExt cx="2142997" cy="2429052"/>
          </a:xfrm>
        </p:grpSpPr>
        <p:grpSp>
          <p:nvGrpSpPr>
            <p:cNvPr id="42" name="Group 41">
              <a:extLst>
                <a:ext uri="{FF2B5EF4-FFF2-40B4-BE49-F238E27FC236}">
                  <a16:creationId xmlns:a16="http://schemas.microsoft.com/office/drawing/2014/main" id="{AD135AED-A489-4A75-240C-E0E1D8A1F13F}"/>
                </a:ext>
              </a:extLst>
            </p:cNvPr>
            <p:cNvGrpSpPr/>
            <p:nvPr/>
          </p:nvGrpSpPr>
          <p:grpSpPr>
            <a:xfrm rot="10800000">
              <a:off x="2594335" y="3671822"/>
              <a:ext cx="2142997" cy="1221911"/>
              <a:chOff x="1399843" y="2057115"/>
              <a:chExt cx="2990010" cy="1627878"/>
            </a:xfrm>
          </p:grpSpPr>
          <p:sp>
            <p:nvSpPr>
              <p:cNvPr id="43" name="Arc 42">
                <a:extLst>
                  <a:ext uri="{FF2B5EF4-FFF2-40B4-BE49-F238E27FC236}">
                    <a16:creationId xmlns:a16="http://schemas.microsoft.com/office/drawing/2014/main" id="{3772EBDD-8084-A5E2-B676-47A423CA2CCC}"/>
                  </a:ext>
                </a:extLst>
              </p:cNvPr>
              <p:cNvSpPr/>
              <p:nvPr/>
            </p:nvSpPr>
            <p:spPr>
              <a:xfrm rot="4892865">
                <a:off x="1416512" y="2040446"/>
                <a:ext cx="1627878" cy="1661215"/>
              </a:xfrm>
              <a:prstGeom prst="arc">
                <a:avLst>
                  <a:gd name="adj1" fmla="val 16200000"/>
                  <a:gd name="adj2" fmla="val 11803523"/>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AD6D03B0-5FF2-8C1F-69C1-31FB06C9417E}"/>
                  </a:ext>
                </a:extLst>
              </p:cNvPr>
              <p:cNvCxnSpPr>
                <a:cxnSpLocks/>
              </p:cNvCxnSpPr>
              <p:nvPr/>
            </p:nvCxnSpPr>
            <p:spPr>
              <a:xfrm rot="10800000" flipV="1">
                <a:off x="3045029" y="2767962"/>
                <a:ext cx="1344824" cy="7158"/>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cxnSp>
          <p:nvCxnSpPr>
            <p:cNvPr id="48" name="Straight Connector 47">
              <a:extLst>
                <a:ext uri="{FF2B5EF4-FFF2-40B4-BE49-F238E27FC236}">
                  <a16:creationId xmlns:a16="http://schemas.microsoft.com/office/drawing/2014/main" id="{68555B7E-9390-DF80-CFEB-BD7FDD13217F}"/>
                </a:ext>
              </a:extLst>
            </p:cNvPr>
            <p:cNvCxnSpPr>
              <a:cxnSpLocks/>
            </p:cNvCxnSpPr>
            <p:nvPr/>
          </p:nvCxnSpPr>
          <p:spPr>
            <a:xfrm>
              <a:off x="4037014" y="4870588"/>
              <a:ext cx="6043" cy="1230286"/>
            </a:xfrm>
            <a:prstGeom prst="line">
              <a:avLst/>
            </a:prstGeom>
            <a:ln w="28575">
              <a:solidFill>
                <a:srgbClr val="00B0F0"/>
              </a:solidFill>
              <a:tailEnd type="oval"/>
            </a:ln>
          </p:spPr>
          <p:style>
            <a:lnRef idx="1">
              <a:schemeClr val="accent1"/>
            </a:lnRef>
            <a:fillRef idx="0">
              <a:schemeClr val="accent1"/>
            </a:fillRef>
            <a:effectRef idx="0">
              <a:schemeClr val="accent1"/>
            </a:effectRef>
            <a:fontRef idx="minor">
              <a:schemeClr val="tx1"/>
            </a:fontRef>
          </p:style>
        </p:cxnSp>
      </p:grpSp>
      <p:sp>
        <p:nvSpPr>
          <p:cNvPr id="53" name="Flowchart: Connector 52">
            <a:extLst>
              <a:ext uri="{FF2B5EF4-FFF2-40B4-BE49-F238E27FC236}">
                <a16:creationId xmlns:a16="http://schemas.microsoft.com/office/drawing/2014/main" id="{0F716832-7CA2-06A9-016A-C54EC44728E7}"/>
              </a:ext>
            </a:extLst>
          </p:cNvPr>
          <p:cNvSpPr/>
          <p:nvPr/>
        </p:nvSpPr>
        <p:spPr>
          <a:xfrm>
            <a:off x="1101259" y="4002953"/>
            <a:ext cx="1012307" cy="1012196"/>
          </a:xfrm>
          <a:prstGeom prst="flowChartConnector">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24F8C1B4-4C85-74A3-FE24-7AF7A014D09E}"/>
              </a:ext>
            </a:extLst>
          </p:cNvPr>
          <p:cNvSpPr/>
          <p:nvPr/>
        </p:nvSpPr>
        <p:spPr>
          <a:xfrm>
            <a:off x="3261317" y="3886983"/>
            <a:ext cx="1012307" cy="1012196"/>
          </a:xfrm>
          <a:prstGeom prst="flowChartConnector">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F340829D-4BA7-D828-F546-99A4CD6A5081}"/>
              </a:ext>
            </a:extLst>
          </p:cNvPr>
          <p:cNvSpPr txBox="1"/>
          <p:nvPr/>
        </p:nvSpPr>
        <p:spPr>
          <a:xfrm>
            <a:off x="1641681" y="2307695"/>
            <a:ext cx="2213051" cy="1446550"/>
          </a:xfrm>
          <a:prstGeom prst="rect">
            <a:avLst/>
          </a:prstGeom>
          <a:noFill/>
        </p:spPr>
        <p:txBody>
          <a:bodyPr wrap="square">
            <a:spAutoFit/>
          </a:bodyPr>
          <a:lstStyle/>
          <a:p>
            <a:pPr marL="171450" indent="-171450">
              <a:buFont typeface="Arial" panose="020B0604020202020204" pitchFamily="34" charset="0"/>
              <a:buChar char="•"/>
            </a:pPr>
            <a:r>
              <a:rPr lang="en-US" sz="1100" dirty="0"/>
              <a:t>What do you want to do with your asset?</a:t>
            </a:r>
          </a:p>
          <a:p>
            <a:pPr marL="171450" indent="-171450">
              <a:buFont typeface="Arial" panose="020B0604020202020204" pitchFamily="34" charset="0"/>
              <a:buChar char="•"/>
            </a:pPr>
            <a:r>
              <a:rPr lang="en-US" sz="1100" dirty="0"/>
              <a:t>Are residents and Board part of the conversation?</a:t>
            </a:r>
          </a:p>
          <a:p>
            <a:pPr marL="171450" indent="-171450">
              <a:buFont typeface="Arial" panose="020B0604020202020204" pitchFamily="34" charset="0"/>
              <a:buChar char="•"/>
            </a:pPr>
            <a:r>
              <a:rPr lang="en-US" sz="1100" dirty="0"/>
              <a:t>Simple RAD application - just the beginning </a:t>
            </a:r>
          </a:p>
          <a:p>
            <a:pPr marL="171450" indent="-171450">
              <a:buFont typeface="Arial" panose="020B0604020202020204" pitchFamily="34" charset="0"/>
              <a:buChar char="•"/>
            </a:pPr>
            <a:r>
              <a:rPr lang="en-US" sz="1100" dirty="0"/>
              <a:t>CHAP provides rent information and confirms eligibility</a:t>
            </a:r>
          </a:p>
        </p:txBody>
      </p:sp>
      <p:cxnSp>
        <p:nvCxnSpPr>
          <p:cNvPr id="76" name="Straight Connector 75">
            <a:extLst>
              <a:ext uri="{FF2B5EF4-FFF2-40B4-BE49-F238E27FC236}">
                <a16:creationId xmlns:a16="http://schemas.microsoft.com/office/drawing/2014/main" id="{62FF0C73-4A0A-C7DB-BFF9-CC4263D487BC}"/>
              </a:ext>
            </a:extLst>
          </p:cNvPr>
          <p:cNvCxnSpPr>
            <a:cxnSpLocks/>
          </p:cNvCxnSpPr>
          <p:nvPr/>
        </p:nvCxnSpPr>
        <p:spPr>
          <a:xfrm>
            <a:off x="1812192" y="2307695"/>
            <a:ext cx="178138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ED56802-7BA2-EC79-051E-C722789CA323}"/>
              </a:ext>
            </a:extLst>
          </p:cNvPr>
          <p:cNvSpPr txBox="1"/>
          <p:nvPr/>
        </p:nvSpPr>
        <p:spPr>
          <a:xfrm>
            <a:off x="466252" y="1429510"/>
            <a:ext cx="2257902" cy="523220"/>
          </a:xfrm>
          <a:prstGeom prst="rect">
            <a:avLst/>
          </a:prstGeom>
          <a:noFill/>
        </p:spPr>
        <p:txBody>
          <a:bodyPr wrap="square" rtlCol="0">
            <a:spAutoFit/>
          </a:bodyPr>
          <a:lstStyle/>
          <a:p>
            <a:pPr algn="ctr"/>
            <a:r>
              <a:rPr lang="en-US" sz="1400" b="1" dirty="0"/>
              <a:t>Strategic Planning, Initial Application, and CHAP</a:t>
            </a:r>
          </a:p>
        </p:txBody>
      </p:sp>
      <p:pic>
        <p:nvPicPr>
          <p:cNvPr id="79" name="Graphic 78" descr="Head with gears outline">
            <a:extLst>
              <a:ext uri="{FF2B5EF4-FFF2-40B4-BE49-F238E27FC236}">
                <a16:creationId xmlns:a16="http://schemas.microsoft.com/office/drawing/2014/main" id="{6EC6D986-28FF-8E61-69D9-DA6EB0DA2F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1660" y="4085070"/>
            <a:ext cx="914400" cy="914400"/>
          </a:xfrm>
          <a:prstGeom prst="rect">
            <a:avLst/>
          </a:prstGeom>
        </p:spPr>
      </p:pic>
      <p:sp>
        <p:nvSpPr>
          <p:cNvPr id="81" name="TextBox 80">
            <a:extLst>
              <a:ext uri="{FF2B5EF4-FFF2-40B4-BE49-F238E27FC236}">
                <a16:creationId xmlns:a16="http://schemas.microsoft.com/office/drawing/2014/main" id="{B1A9297C-3001-F899-47CF-648229BABDE2}"/>
              </a:ext>
            </a:extLst>
          </p:cNvPr>
          <p:cNvSpPr txBox="1"/>
          <p:nvPr/>
        </p:nvSpPr>
        <p:spPr>
          <a:xfrm>
            <a:off x="2386320" y="6282570"/>
            <a:ext cx="2600448" cy="523220"/>
          </a:xfrm>
          <a:prstGeom prst="rect">
            <a:avLst/>
          </a:prstGeom>
          <a:noFill/>
        </p:spPr>
        <p:txBody>
          <a:bodyPr wrap="square">
            <a:spAutoFit/>
          </a:bodyPr>
          <a:lstStyle/>
          <a:p>
            <a:pPr algn="ctr"/>
            <a:r>
              <a:rPr lang="en-US" sz="1400" b="1" dirty="0"/>
              <a:t>Financing Plan Development and Submission</a:t>
            </a:r>
          </a:p>
        </p:txBody>
      </p:sp>
      <p:sp>
        <p:nvSpPr>
          <p:cNvPr id="82" name="TextBox 81">
            <a:extLst>
              <a:ext uri="{FF2B5EF4-FFF2-40B4-BE49-F238E27FC236}">
                <a16:creationId xmlns:a16="http://schemas.microsoft.com/office/drawing/2014/main" id="{135604A1-E7EE-2AB0-1F94-C94D6421A59B}"/>
              </a:ext>
            </a:extLst>
          </p:cNvPr>
          <p:cNvSpPr txBox="1"/>
          <p:nvPr/>
        </p:nvSpPr>
        <p:spPr>
          <a:xfrm>
            <a:off x="3854732" y="5160576"/>
            <a:ext cx="3014798" cy="1107996"/>
          </a:xfrm>
          <a:prstGeom prst="rect">
            <a:avLst/>
          </a:prstGeom>
          <a:noFill/>
        </p:spPr>
        <p:txBody>
          <a:bodyPr wrap="square">
            <a:spAutoFit/>
          </a:bodyPr>
          <a:lstStyle/>
          <a:p>
            <a:pPr marL="171450" indent="-171450">
              <a:buFont typeface="Arial" panose="020B0604020202020204" pitchFamily="34" charset="0"/>
              <a:buChar char="•"/>
            </a:pPr>
            <a:r>
              <a:rPr lang="en-US" sz="1100" dirty="0"/>
              <a:t>Due Diligence (capital needs assessment, environmental, etc.)</a:t>
            </a:r>
          </a:p>
          <a:p>
            <a:pPr marL="171450" indent="-171450">
              <a:buFont typeface="Arial" panose="020B0604020202020204" pitchFamily="34" charset="0"/>
              <a:buChar char="•"/>
            </a:pPr>
            <a:r>
              <a:rPr lang="en-US" sz="1100" dirty="0"/>
              <a:t> Up-Front Civil Rights Reviews</a:t>
            </a:r>
          </a:p>
          <a:p>
            <a:pPr marL="171450" indent="-171450">
              <a:buFont typeface="Arial" panose="020B0604020202020204" pitchFamily="34" charset="0"/>
              <a:buChar char="•"/>
            </a:pPr>
            <a:r>
              <a:rPr lang="en-US" sz="1100" dirty="0"/>
              <a:t>Resident consultation</a:t>
            </a:r>
          </a:p>
          <a:p>
            <a:pPr marL="171450" indent="-171450">
              <a:buFont typeface="Arial" panose="020B0604020202020204" pitchFamily="34" charset="0"/>
              <a:buChar char="•"/>
            </a:pPr>
            <a:r>
              <a:rPr lang="en-US" sz="1100" dirty="0"/>
              <a:t>Secure financing commitments</a:t>
            </a:r>
          </a:p>
          <a:p>
            <a:pPr marL="171450" indent="-171450">
              <a:buFont typeface="Arial" panose="020B0604020202020204" pitchFamily="34" charset="0"/>
              <a:buChar char="•"/>
            </a:pPr>
            <a:r>
              <a:rPr lang="en-US" sz="1100" dirty="0"/>
              <a:t>Submit Financing Plan for HUD Review</a:t>
            </a:r>
          </a:p>
        </p:txBody>
      </p:sp>
      <p:cxnSp>
        <p:nvCxnSpPr>
          <p:cNvPr id="83" name="Straight Connector 82">
            <a:extLst>
              <a:ext uri="{FF2B5EF4-FFF2-40B4-BE49-F238E27FC236}">
                <a16:creationId xmlns:a16="http://schemas.microsoft.com/office/drawing/2014/main" id="{9ECAC862-2808-27A7-FE5D-A84E700FF24F}"/>
              </a:ext>
            </a:extLst>
          </p:cNvPr>
          <p:cNvCxnSpPr>
            <a:cxnSpLocks/>
          </p:cNvCxnSpPr>
          <p:nvPr/>
        </p:nvCxnSpPr>
        <p:spPr>
          <a:xfrm flipV="1">
            <a:off x="4047367" y="5149231"/>
            <a:ext cx="1860859" cy="386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EBEE8ED-0C0A-230A-B606-FD9DE6B241AC}"/>
              </a:ext>
            </a:extLst>
          </p:cNvPr>
          <p:cNvSpPr txBox="1"/>
          <p:nvPr/>
        </p:nvSpPr>
        <p:spPr>
          <a:xfrm>
            <a:off x="2206158" y="1995090"/>
            <a:ext cx="1264740" cy="307777"/>
          </a:xfrm>
          <a:prstGeom prst="rect">
            <a:avLst/>
          </a:prstGeom>
          <a:noFill/>
        </p:spPr>
        <p:txBody>
          <a:bodyPr wrap="square" rtlCol="0">
            <a:spAutoFit/>
          </a:bodyPr>
          <a:lstStyle/>
          <a:p>
            <a:r>
              <a:rPr lang="en-US" sz="1400" b="1" dirty="0"/>
              <a:t>+/60 days</a:t>
            </a:r>
          </a:p>
        </p:txBody>
      </p:sp>
      <p:sp>
        <p:nvSpPr>
          <p:cNvPr id="93" name="TextBox 92">
            <a:extLst>
              <a:ext uri="{FF2B5EF4-FFF2-40B4-BE49-F238E27FC236}">
                <a16:creationId xmlns:a16="http://schemas.microsoft.com/office/drawing/2014/main" id="{3A334CAF-8C2F-D539-329B-05A7AB41B6E6}"/>
              </a:ext>
            </a:extLst>
          </p:cNvPr>
          <p:cNvSpPr txBox="1"/>
          <p:nvPr/>
        </p:nvSpPr>
        <p:spPr>
          <a:xfrm>
            <a:off x="4437054" y="4843385"/>
            <a:ext cx="1264740" cy="307777"/>
          </a:xfrm>
          <a:prstGeom prst="rect">
            <a:avLst/>
          </a:prstGeom>
          <a:noFill/>
        </p:spPr>
        <p:txBody>
          <a:bodyPr wrap="square" rtlCol="0">
            <a:spAutoFit/>
          </a:bodyPr>
          <a:lstStyle/>
          <a:p>
            <a:r>
              <a:rPr lang="en-US" sz="1400" b="1" dirty="0"/>
              <a:t>6-24 months</a:t>
            </a:r>
          </a:p>
        </p:txBody>
      </p:sp>
      <p:sp>
        <p:nvSpPr>
          <p:cNvPr id="98" name="TextBox 97">
            <a:extLst>
              <a:ext uri="{FF2B5EF4-FFF2-40B4-BE49-F238E27FC236}">
                <a16:creationId xmlns:a16="http://schemas.microsoft.com/office/drawing/2014/main" id="{C53FE580-0B15-6B5A-5E85-228FE2A25208}"/>
              </a:ext>
            </a:extLst>
          </p:cNvPr>
          <p:cNvSpPr txBox="1"/>
          <p:nvPr/>
        </p:nvSpPr>
        <p:spPr>
          <a:xfrm>
            <a:off x="4463053" y="1454309"/>
            <a:ext cx="2890345" cy="523220"/>
          </a:xfrm>
          <a:prstGeom prst="rect">
            <a:avLst/>
          </a:prstGeom>
          <a:noFill/>
        </p:spPr>
        <p:txBody>
          <a:bodyPr wrap="square" rtlCol="0">
            <a:spAutoFit/>
          </a:bodyPr>
          <a:lstStyle/>
          <a:p>
            <a:pPr algn="ctr"/>
            <a:r>
              <a:rPr lang="en-US" sz="1400" b="1" dirty="0"/>
              <a:t>HUD Review and Issuance of the RAD Conversion Commitment (RCC)</a:t>
            </a:r>
          </a:p>
        </p:txBody>
      </p:sp>
      <p:pic>
        <p:nvPicPr>
          <p:cNvPr id="102" name="Graphic 101" descr="Calculator outline">
            <a:extLst>
              <a:ext uri="{FF2B5EF4-FFF2-40B4-BE49-F238E27FC236}">
                <a16:creationId xmlns:a16="http://schemas.microsoft.com/office/drawing/2014/main" id="{F47810DD-56A3-3F82-010B-A95424E7FD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31237" y="3950908"/>
            <a:ext cx="914400" cy="914400"/>
          </a:xfrm>
          <a:prstGeom prst="rect">
            <a:avLst/>
          </a:prstGeom>
        </p:spPr>
      </p:pic>
      <p:grpSp>
        <p:nvGrpSpPr>
          <p:cNvPr id="114" name="Group 113">
            <a:extLst>
              <a:ext uri="{FF2B5EF4-FFF2-40B4-BE49-F238E27FC236}">
                <a16:creationId xmlns:a16="http://schemas.microsoft.com/office/drawing/2014/main" id="{B0306FDA-8A23-4D02-1E89-5DCB220799BD}"/>
              </a:ext>
            </a:extLst>
          </p:cNvPr>
          <p:cNvGrpSpPr/>
          <p:nvPr/>
        </p:nvGrpSpPr>
        <p:grpSpPr>
          <a:xfrm>
            <a:off x="4355306" y="2003298"/>
            <a:ext cx="2138134" cy="3002183"/>
            <a:chOff x="4872978" y="2018576"/>
            <a:chExt cx="2138134" cy="3002183"/>
          </a:xfrm>
        </p:grpSpPr>
        <p:grpSp>
          <p:nvGrpSpPr>
            <p:cNvPr id="97" name="Group 96">
              <a:extLst>
                <a:ext uri="{FF2B5EF4-FFF2-40B4-BE49-F238E27FC236}">
                  <a16:creationId xmlns:a16="http://schemas.microsoft.com/office/drawing/2014/main" id="{30F458DF-DBD8-7F66-90D1-1661A72894E2}"/>
                </a:ext>
              </a:extLst>
            </p:cNvPr>
            <p:cNvGrpSpPr/>
            <p:nvPr/>
          </p:nvGrpSpPr>
          <p:grpSpPr>
            <a:xfrm>
              <a:off x="4872978" y="2018576"/>
              <a:ext cx="2138134" cy="3002183"/>
              <a:chOff x="5176914" y="1979453"/>
              <a:chExt cx="2138134" cy="3002183"/>
            </a:xfrm>
          </p:grpSpPr>
          <p:grpSp>
            <p:nvGrpSpPr>
              <p:cNvPr id="55" name="Group 54">
                <a:extLst>
                  <a:ext uri="{FF2B5EF4-FFF2-40B4-BE49-F238E27FC236}">
                    <a16:creationId xmlns:a16="http://schemas.microsoft.com/office/drawing/2014/main" id="{70AFABB9-B8F0-A1C8-72CF-3F0FEDCD5B63}"/>
                  </a:ext>
                </a:extLst>
              </p:cNvPr>
              <p:cNvGrpSpPr/>
              <p:nvPr/>
            </p:nvGrpSpPr>
            <p:grpSpPr>
              <a:xfrm>
                <a:off x="5176914" y="1979453"/>
                <a:ext cx="2138134" cy="3002183"/>
                <a:chOff x="428122" y="1122030"/>
                <a:chExt cx="2983225" cy="3999629"/>
              </a:xfrm>
            </p:grpSpPr>
            <p:sp>
              <p:nvSpPr>
                <p:cNvPr id="56" name="Arc 55">
                  <a:extLst>
                    <a:ext uri="{FF2B5EF4-FFF2-40B4-BE49-F238E27FC236}">
                      <a16:creationId xmlns:a16="http://schemas.microsoft.com/office/drawing/2014/main" id="{953C8B37-E454-0F3F-01FF-FD4ACE614D1D}"/>
                    </a:ext>
                  </a:extLst>
                </p:cNvPr>
                <p:cNvSpPr/>
                <p:nvPr/>
              </p:nvSpPr>
              <p:spPr>
                <a:xfrm>
                  <a:off x="1706480" y="3535462"/>
                  <a:ext cx="1704867" cy="1586197"/>
                </a:xfrm>
                <a:prstGeom prst="arc">
                  <a:avLst>
                    <a:gd name="adj1" fmla="val 16200000"/>
                    <a:gd name="adj2" fmla="val 118035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E8BD5903-98DE-FD8F-3AD0-F24FB2AEE3A0}"/>
                    </a:ext>
                  </a:extLst>
                </p:cNvPr>
                <p:cNvCxnSpPr>
                  <a:cxnSpLocks/>
                  <a:stCxn id="56" idx="2"/>
                </p:cNvCxnSpPr>
                <p:nvPr/>
              </p:nvCxnSpPr>
              <p:spPr>
                <a:xfrm flipH="1">
                  <a:off x="428122" y="4094836"/>
                  <a:ext cx="1316215" cy="0"/>
                </a:xfrm>
                <a:prstGeom prst="line">
                  <a:avLst/>
                </a:prstGeom>
                <a:ln w="28575">
                  <a:solidFill>
                    <a:srgbClr val="FFC000"/>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B4DDEAB-2A24-758E-7C46-32723AE2419C}"/>
                    </a:ext>
                  </a:extLst>
                </p:cNvPr>
                <p:cNvCxnSpPr>
                  <a:cxnSpLocks/>
                  <a:stCxn id="56" idx="0"/>
                </p:cNvCxnSpPr>
                <p:nvPr/>
              </p:nvCxnSpPr>
              <p:spPr>
                <a:xfrm flipH="1" flipV="1">
                  <a:off x="2558912" y="1122030"/>
                  <a:ext cx="1" cy="2413432"/>
                </a:xfrm>
                <a:prstGeom prst="line">
                  <a:avLst/>
                </a:prstGeom>
                <a:ln w="28575">
                  <a:solidFill>
                    <a:srgbClr val="FFC000"/>
                  </a:solidFill>
                  <a:tailEnd type="oval"/>
                </a:ln>
              </p:spPr>
              <p:style>
                <a:lnRef idx="1">
                  <a:schemeClr val="accent1"/>
                </a:lnRef>
                <a:fillRef idx="0">
                  <a:schemeClr val="accent1"/>
                </a:fillRef>
                <a:effectRef idx="0">
                  <a:schemeClr val="accent1"/>
                </a:effectRef>
                <a:fontRef idx="minor">
                  <a:schemeClr val="tx1"/>
                </a:fontRef>
              </p:style>
            </p:cxnSp>
          </p:grpSp>
          <p:sp>
            <p:nvSpPr>
              <p:cNvPr id="59" name="Flowchart: Connector 58">
                <a:extLst>
                  <a:ext uri="{FF2B5EF4-FFF2-40B4-BE49-F238E27FC236}">
                    <a16:creationId xmlns:a16="http://schemas.microsoft.com/office/drawing/2014/main" id="{6207DF98-E1E5-2461-E722-20ACDDF8AD52}"/>
                  </a:ext>
                </a:extLst>
              </p:cNvPr>
              <p:cNvSpPr/>
              <p:nvPr/>
            </p:nvSpPr>
            <p:spPr>
              <a:xfrm>
                <a:off x="6197939" y="3873007"/>
                <a:ext cx="1012307" cy="1012196"/>
              </a:xfrm>
              <a:prstGeom prst="flowChartConnector">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Graphic 106" descr="Checklist outline">
              <a:extLst>
                <a:ext uri="{FF2B5EF4-FFF2-40B4-BE49-F238E27FC236}">
                  <a16:creationId xmlns:a16="http://schemas.microsoft.com/office/drawing/2014/main" id="{CE8C5CEA-CD20-B00C-02D0-904EF4B5FD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65548" y="4002953"/>
              <a:ext cx="869215" cy="869215"/>
            </a:xfrm>
            <a:prstGeom prst="rect">
              <a:avLst/>
            </a:prstGeom>
          </p:spPr>
        </p:pic>
      </p:grpSp>
      <p:sp>
        <p:nvSpPr>
          <p:cNvPr id="111" name="TextBox 110">
            <a:extLst>
              <a:ext uri="{FF2B5EF4-FFF2-40B4-BE49-F238E27FC236}">
                <a16:creationId xmlns:a16="http://schemas.microsoft.com/office/drawing/2014/main" id="{DE90EE6A-CAAC-5B54-CCD7-FD4E5D1C7844}"/>
              </a:ext>
            </a:extLst>
          </p:cNvPr>
          <p:cNvSpPr txBox="1"/>
          <p:nvPr/>
        </p:nvSpPr>
        <p:spPr>
          <a:xfrm>
            <a:off x="5916720" y="2396774"/>
            <a:ext cx="2498544" cy="1446550"/>
          </a:xfrm>
          <a:prstGeom prst="rect">
            <a:avLst/>
          </a:prstGeom>
          <a:noFill/>
        </p:spPr>
        <p:txBody>
          <a:bodyPr wrap="square">
            <a:spAutoFit/>
          </a:bodyPr>
          <a:lstStyle/>
          <a:p>
            <a:pPr marL="171450" indent="-171450">
              <a:buFont typeface="Arial" panose="020B0604020202020204" pitchFamily="34" charset="0"/>
              <a:buChar char="•"/>
            </a:pPr>
            <a:r>
              <a:rPr lang="en-US" sz="1100" dirty="0"/>
              <a:t>HUD reviews for long-term physical and financial viability</a:t>
            </a:r>
          </a:p>
          <a:p>
            <a:pPr marL="171450" indent="-171450">
              <a:buFont typeface="Arial" panose="020B0604020202020204" pitchFamily="34" charset="0"/>
              <a:buChar char="•"/>
            </a:pPr>
            <a:r>
              <a:rPr lang="en-US" sz="1100" dirty="0"/>
              <a:t> HUD reviews for long-term preservation and resident protections</a:t>
            </a:r>
          </a:p>
          <a:p>
            <a:pPr marL="171450" indent="-171450">
              <a:buFont typeface="Arial" panose="020B0604020202020204" pitchFamily="34" charset="0"/>
              <a:buChar char="•"/>
            </a:pPr>
            <a:r>
              <a:rPr lang="en-US" sz="1100" dirty="0"/>
              <a:t>Conditional approval of conversion plans</a:t>
            </a:r>
          </a:p>
          <a:p>
            <a:pPr marL="171450" indent="-171450">
              <a:buFont typeface="Arial" panose="020B0604020202020204" pitchFamily="34" charset="0"/>
              <a:buChar char="•"/>
            </a:pPr>
            <a:r>
              <a:rPr lang="en-US" sz="1100" dirty="0"/>
              <a:t>RCC sets out terms of conversion and expected construction</a:t>
            </a:r>
          </a:p>
        </p:txBody>
      </p:sp>
      <p:cxnSp>
        <p:nvCxnSpPr>
          <p:cNvPr id="112" name="Straight Connector 111">
            <a:extLst>
              <a:ext uri="{FF2B5EF4-FFF2-40B4-BE49-F238E27FC236}">
                <a16:creationId xmlns:a16="http://schemas.microsoft.com/office/drawing/2014/main" id="{1B60DE4F-0CDC-459C-DBC7-00D8FD3F9D91}"/>
              </a:ext>
            </a:extLst>
          </p:cNvPr>
          <p:cNvCxnSpPr>
            <a:cxnSpLocks/>
          </p:cNvCxnSpPr>
          <p:nvPr/>
        </p:nvCxnSpPr>
        <p:spPr>
          <a:xfrm flipV="1">
            <a:off x="6033912" y="2398386"/>
            <a:ext cx="2264161" cy="569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BA6153B9-71FB-CB4D-E800-15CF301191E9}"/>
              </a:ext>
            </a:extLst>
          </p:cNvPr>
          <p:cNvSpPr txBox="1"/>
          <p:nvPr/>
        </p:nvSpPr>
        <p:spPr>
          <a:xfrm>
            <a:off x="6538236" y="2072177"/>
            <a:ext cx="1538846" cy="307777"/>
          </a:xfrm>
          <a:prstGeom prst="rect">
            <a:avLst/>
          </a:prstGeom>
          <a:noFill/>
        </p:spPr>
        <p:txBody>
          <a:bodyPr wrap="square" rtlCol="0">
            <a:spAutoFit/>
          </a:bodyPr>
          <a:lstStyle/>
          <a:p>
            <a:r>
              <a:rPr lang="en-US" sz="1400" b="1" dirty="0"/>
              <a:t>+/- 90 days</a:t>
            </a:r>
          </a:p>
        </p:txBody>
      </p:sp>
      <p:grpSp>
        <p:nvGrpSpPr>
          <p:cNvPr id="124" name="Group 123">
            <a:extLst>
              <a:ext uri="{FF2B5EF4-FFF2-40B4-BE49-F238E27FC236}">
                <a16:creationId xmlns:a16="http://schemas.microsoft.com/office/drawing/2014/main" id="{DBBAF38D-F595-4CAC-59F4-5B7082DD24BD}"/>
              </a:ext>
            </a:extLst>
          </p:cNvPr>
          <p:cNvGrpSpPr/>
          <p:nvPr/>
        </p:nvGrpSpPr>
        <p:grpSpPr>
          <a:xfrm>
            <a:off x="8501662" y="1952730"/>
            <a:ext cx="2334116" cy="3064772"/>
            <a:chOff x="9357519" y="2013174"/>
            <a:chExt cx="2334116" cy="3064772"/>
          </a:xfrm>
        </p:grpSpPr>
        <p:grpSp>
          <p:nvGrpSpPr>
            <p:cNvPr id="119" name="Group 118">
              <a:extLst>
                <a:ext uri="{FF2B5EF4-FFF2-40B4-BE49-F238E27FC236}">
                  <a16:creationId xmlns:a16="http://schemas.microsoft.com/office/drawing/2014/main" id="{A9C6072B-6397-1D21-1978-D53B434A6C12}"/>
                </a:ext>
              </a:extLst>
            </p:cNvPr>
            <p:cNvGrpSpPr/>
            <p:nvPr/>
          </p:nvGrpSpPr>
          <p:grpSpPr>
            <a:xfrm>
              <a:off x="9357519" y="2013174"/>
              <a:ext cx="2334116" cy="3064772"/>
              <a:chOff x="9794349" y="1881154"/>
              <a:chExt cx="2334116" cy="3064772"/>
            </a:xfrm>
          </p:grpSpPr>
          <p:grpSp>
            <p:nvGrpSpPr>
              <p:cNvPr id="66" name="Group 65">
                <a:extLst>
                  <a:ext uri="{FF2B5EF4-FFF2-40B4-BE49-F238E27FC236}">
                    <a16:creationId xmlns:a16="http://schemas.microsoft.com/office/drawing/2014/main" id="{EFB2E572-4519-376C-0740-E9D9616245C5}"/>
                  </a:ext>
                </a:extLst>
              </p:cNvPr>
              <p:cNvGrpSpPr/>
              <p:nvPr/>
            </p:nvGrpSpPr>
            <p:grpSpPr>
              <a:xfrm>
                <a:off x="9794349" y="1881154"/>
                <a:ext cx="2334116" cy="3064772"/>
                <a:chOff x="154678" y="1038646"/>
                <a:chExt cx="3256669" cy="4083013"/>
              </a:xfrm>
            </p:grpSpPr>
            <p:sp>
              <p:nvSpPr>
                <p:cNvPr id="67" name="Arc 66">
                  <a:extLst>
                    <a:ext uri="{FF2B5EF4-FFF2-40B4-BE49-F238E27FC236}">
                      <a16:creationId xmlns:a16="http://schemas.microsoft.com/office/drawing/2014/main" id="{AC5FB916-60B9-DF42-F9F0-3067B2B218C5}"/>
                    </a:ext>
                  </a:extLst>
                </p:cNvPr>
                <p:cNvSpPr/>
                <p:nvPr/>
              </p:nvSpPr>
              <p:spPr>
                <a:xfrm>
                  <a:off x="1706480" y="3535462"/>
                  <a:ext cx="1704867" cy="1586197"/>
                </a:xfrm>
                <a:prstGeom prst="arc">
                  <a:avLst>
                    <a:gd name="adj1" fmla="val 16200000"/>
                    <a:gd name="adj2" fmla="val 118035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3988EFCF-8E26-3132-8603-BBF11C3646A6}"/>
                    </a:ext>
                  </a:extLst>
                </p:cNvPr>
                <p:cNvCxnSpPr>
                  <a:cxnSpLocks/>
                  <a:stCxn id="67" idx="2"/>
                </p:cNvCxnSpPr>
                <p:nvPr/>
              </p:nvCxnSpPr>
              <p:spPr>
                <a:xfrm flipH="1">
                  <a:off x="154678" y="4094836"/>
                  <a:ext cx="1589658" cy="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033F3540-1DE4-4EDD-1CC3-6E097C81568F}"/>
                    </a:ext>
                  </a:extLst>
                </p:cNvPr>
                <p:cNvCxnSpPr>
                  <a:cxnSpLocks/>
                  <a:stCxn id="67" idx="0"/>
                </p:cNvCxnSpPr>
                <p:nvPr/>
              </p:nvCxnSpPr>
              <p:spPr>
                <a:xfrm flipV="1">
                  <a:off x="2558914" y="1038646"/>
                  <a:ext cx="0" cy="2496815"/>
                </a:xfrm>
                <a:prstGeom prst="line">
                  <a:avLst/>
                </a:prstGeom>
                <a:ln w="28575">
                  <a:solidFill>
                    <a:srgbClr val="92D050"/>
                  </a:solidFill>
                  <a:tailEnd type="oval"/>
                </a:ln>
              </p:spPr>
              <p:style>
                <a:lnRef idx="1">
                  <a:schemeClr val="accent1"/>
                </a:lnRef>
                <a:fillRef idx="0">
                  <a:schemeClr val="accent1"/>
                </a:fillRef>
                <a:effectRef idx="0">
                  <a:schemeClr val="accent1"/>
                </a:effectRef>
                <a:fontRef idx="minor">
                  <a:schemeClr val="tx1"/>
                </a:fontRef>
              </p:style>
            </p:cxnSp>
          </p:grpSp>
          <p:sp>
            <p:nvSpPr>
              <p:cNvPr id="70" name="Flowchart: Connector 69">
                <a:extLst>
                  <a:ext uri="{FF2B5EF4-FFF2-40B4-BE49-F238E27FC236}">
                    <a16:creationId xmlns:a16="http://schemas.microsoft.com/office/drawing/2014/main" id="{0912FFE8-4019-48CC-C054-63D3E16E418A}"/>
                  </a:ext>
                </a:extLst>
              </p:cNvPr>
              <p:cNvSpPr/>
              <p:nvPr/>
            </p:nvSpPr>
            <p:spPr>
              <a:xfrm>
                <a:off x="11023566" y="3854803"/>
                <a:ext cx="1012307" cy="1012196"/>
              </a:xfrm>
              <a:prstGeom prst="flowChartConnector">
                <a:avLst/>
              </a:prstGeom>
              <a:solidFill>
                <a:srgbClr val="6BA154"/>
              </a:solidFill>
              <a:ln w="19050">
                <a:solidFill>
                  <a:srgbClr val="6BA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1" name="Graphic 120" descr="Hammer outline">
              <a:extLst>
                <a:ext uri="{FF2B5EF4-FFF2-40B4-BE49-F238E27FC236}">
                  <a16:creationId xmlns:a16="http://schemas.microsoft.com/office/drawing/2014/main" id="{E54780CE-7986-19B4-F89A-17341A068F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42587" y="4050539"/>
              <a:ext cx="830018" cy="830018"/>
            </a:xfrm>
            <a:prstGeom prst="rect">
              <a:avLst/>
            </a:prstGeom>
          </p:spPr>
        </p:pic>
      </p:grpSp>
      <p:grpSp>
        <p:nvGrpSpPr>
          <p:cNvPr id="137" name="Group 136">
            <a:extLst>
              <a:ext uri="{FF2B5EF4-FFF2-40B4-BE49-F238E27FC236}">
                <a16:creationId xmlns:a16="http://schemas.microsoft.com/office/drawing/2014/main" id="{228D8424-CF33-BCDA-AABB-23A7E1C9996A}"/>
              </a:ext>
            </a:extLst>
          </p:cNvPr>
          <p:cNvGrpSpPr/>
          <p:nvPr/>
        </p:nvGrpSpPr>
        <p:grpSpPr>
          <a:xfrm>
            <a:off x="6481762" y="3686669"/>
            <a:ext cx="2002443" cy="2376553"/>
            <a:chOff x="7175546" y="3793236"/>
            <a:chExt cx="2002443" cy="2376553"/>
          </a:xfrm>
        </p:grpSpPr>
        <p:grpSp>
          <p:nvGrpSpPr>
            <p:cNvPr id="118" name="Group 117">
              <a:extLst>
                <a:ext uri="{FF2B5EF4-FFF2-40B4-BE49-F238E27FC236}">
                  <a16:creationId xmlns:a16="http://schemas.microsoft.com/office/drawing/2014/main" id="{1112970D-973C-5C9C-DC33-6504C2AA9A2A}"/>
                </a:ext>
              </a:extLst>
            </p:cNvPr>
            <p:cNvGrpSpPr/>
            <p:nvPr/>
          </p:nvGrpSpPr>
          <p:grpSpPr>
            <a:xfrm>
              <a:off x="7175546" y="3793236"/>
              <a:ext cx="2002443" cy="2376553"/>
              <a:chOff x="7606140" y="3564221"/>
              <a:chExt cx="2002443" cy="2376553"/>
            </a:xfrm>
          </p:grpSpPr>
          <p:grpSp>
            <p:nvGrpSpPr>
              <p:cNvPr id="60" name="Group 59">
                <a:extLst>
                  <a:ext uri="{FF2B5EF4-FFF2-40B4-BE49-F238E27FC236}">
                    <a16:creationId xmlns:a16="http://schemas.microsoft.com/office/drawing/2014/main" id="{1B123A58-DC42-D975-EC3A-2EDDCA646EC3}"/>
                  </a:ext>
                </a:extLst>
              </p:cNvPr>
              <p:cNvGrpSpPr/>
              <p:nvPr/>
            </p:nvGrpSpPr>
            <p:grpSpPr>
              <a:xfrm>
                <a:off x="7606140" y="3564221"/>
                <a:ext cx="2002443" cy="2376553"/>
                <a:chOff x="2734889" y="3671822"/>
                <a:chExt cx="2002443" cy="2376553"/>
              </a:xfrm>
            </p:grpSpPr>
            <p:grpSp>
              <p:nvGrpSpPr>
                <p:cNvPr id="61" name="Group 60">
                  <a:extLst>
                    <a:ext uri="{FF2B5EF4-FFF2-40B4-BE49-F238E27FC236}">
                      <a16:creationId xmlns:a16="http://schemas.microsoft.com/office/drawing/2014/main" id="{B4BA7E1A-8B28-D211-43EF-9FCBFB94892A}"/>
                    </a:ext>
                  </a:extLst>
                </p:cNvPr>
                <p:cNvGrpSpPr/>
                <p:nvPr/>
              </p:nvGrpSpPr>
              <p:grpSpPr>
                <a:xfrm rot="10800000">
                  <a:off x="2734889" y="3671822"/>
                  <a:ext cx="2002443" cy="1221911"/>
                  <a:chOff x="1399843" y="2057115"/>
                  <a:chExt cx="2793903" cy="1627878"/>
                </a:xfrm>
              </p:grpSpPr>
              <p:sp>
                <p:nvSpPr>
                  <p:cNvPr id="63" name="Arc 62">
                    <a:extLst>
                      <a:ext uri="{FF2B5EF4-FFF2-40B4-BE49-F238E27FC236}">
                        <a16:creationId xmlns:a16="http://schemas.microsoft.com/office/drawing/2014/main" id="{15A27EAE-900F-4D4D-4B4C-379046B41010}"/>
                      </a:ext>
                    </a:extLst>
                  </p:cNvPr>
                  <p:cNvSpPr/>
                  <p:nvPr/>
                </p:nvSpPr>
                <p:spPr>
                  <a:xfrm rot="4892865">
                    <a:off x="1416512" y="2040446"/>
                    <a:ext cx="1627878" cy="1661215"/>
                  </a:xfrm>
                  <a:prstGeom prst="arc">
                    <a:avLst>
                      <a:gd name="adj1" fmla="val 16200000"/>
                      <a:gd name="adj2" fmla="val 1180352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EF0AAF85-FA18-0543-416C-A71A6F5582A8}"/>
                      </a:ext>
                    </a:extLst>
                  </p:cNvPr>
                  <p:cNvCxnSpPr>
                    <a:cxnSpLocks/>
                  </p:cNvCxnSpPr>
                  <p:nvPr/>
                </p:nvCxnSpPr>
                <p:spPr>
                  <a:xfrm rot="10800000" flipV="1">
                    <a:off x="3045029" y="2771408"/>
                    <a:ext cx="1148717" cy="371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grpSp>
            <p:cxnSp>
              <p:nvCxnSpPr>
                <p:cNvPr id="62" name="Straight Connector 61">
                  <a:extLst>
                    <a:ext uri="{FF2B5EF4-FFF2-40B4-BE49-F238E27FC236}">
                      <a16:creationId xmlns:a16="http://schemas.microsoft.com/office/drawing/2014/main" id="{98D07129-C933-7ED5-62BD-B889B7ACBF29}"/>
                    </a:ext>
                  </a:extLst>
                </p:cNvPr>
                <p:cNvCxnSpPr>
                  <a:cxnSpLocks/>
                </p:cNvCxnSpPr>
                <p:nvPr/>
              </p:nvCxnSpPr>
              <p:spPr>
                <a:xfrm>
                  <a:off x="4064800" y="4868307"/>
                  <a:ext cx="0" cy="1180068"/>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grpSp>
          <p:sp>
            <p:nvSpPr>
              <p:cNvPr id="65" name="Flowchart: Connector 64">
                <a:extLst>
                  <a:ext uri="{FF2B5EF4-FFF2-40B4-BE49-F238E27FC236}">
                    <a16:creationId xmlns:a16="http://schemas.microsoft.com/office/drawing/2014/main" id="{A933B31B-68A8-EDC9-2B47-7AAD7AFACB5F}"/>
                  </a:ext>
                </a:extLst>
              </p:cNvPr>
              <p:cNvSpPr/>
              <p:nvPr/>
            </p:nvSpPr>
            <p:spPr>
              <a:xfrm>
                <a:off x="8507116" y="3669079"/>
                <a:ext cx="1012307" cy="1012196"/>
              </a:xfrm>
              <a:prstGeom prst="flowChartConnector">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0" name="Graphic 129" descr="Transfer outline">
              <a:extLst>
                <a:ext uri="{FF2B5EF4-FFF2-40B4-BE49-F238E27FC236}">
                  <a16:creationId xmlns:a16="http://schemas.microsoft.com/office/drawing/2014/main" id="{E82A9D54-347F-385F-B1F4-7985F5A6D6C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85613" y="4008506"/>
              <a:ext cx="834879" cy="834879"/>
            </a:xfrm>
            <a:prstGeom prst="rect">
              <a:avLst/>
            </a:prstGeom>
          </p:spPr>
        </p:pic>
      </p:grpSp>
      <p:sp>
        <p:nvSpPr>
          <p:cNvPr id="133" name="TextBox 132">
            <a:extLst>
              <a:ext uri="{FF2B5EF4-FFF2-40B4-BE49-F238E27FC236}">
                <a16:creationId xmlns:a16="http://schemas.microsoft.com/office/drawing/2014/main" id="{B2E79296-B9AF-D109-7AFB-10AD635FBC5A}"/>
              </a:ext>
            </a:extLst>
          </p:cNvPr>
          <p:cNvSpPr txBox="1"/>
          <p:nvPr/>
        </p:nvSpPr>
        <p:spPr>
          <a:xfrm>
            <a:off x="6869530" y="6155492"/>
            <a:ext cx="1838052" cy="523220"/>
          </a:xfrm>
          <a:prstGeom prst="rect">
            <a:avLst/>
          </a:prstGeom>
          <a:noFill/>
        </p:spPr>
        <p:txBody>
          <a:bodyPr wrap="square">
            <a:spAutoFit/>
          </a:bodyPr>
          <a:lstStyle/>
          <a:p>
            <a:pPr algn="ctr"/>
            <a:r>
              <a:rPr lang="en-US" sz="1400" b="1" dirty="0"/>
              <a:t>Closing and Conversion</a:t>
            </a:r>
          </a:p>
        </p:txBody>
      </p:sp>
      <p:sp>
        <p:nvSpPr>
          <p:cNvPr id="135" name="TextBox 134">
            <a:extLst>
              <a:ext uri="{FF2B5EF4-FFF2-40B4-BE49-F238E27FC236}">
                <a16:creationId xmlns:a16="http://schemas.microsoft.com/office/drawing/2014/main" id="{E7BFFEED-0FFD-5024-C47B-920A7EAB8944}"/>
              </a:ext>
            </a:extLst>
          </p:cNvPr>
          <p:cNvSpPr txBox="1"/>
          <p:nvPr/>
        </p:nvSpPr>
        <p:spPr>
          <a:xfrm>
            <a:off x="8921023" y="1539578"/>
            <a:ext cx="2600448" cy="307777"/>
          </a:xfrm>
          <a:prstGeom prst="rect">
            <a:avLst/>
          </a:prstGeom>
          <a:noFill/>
        </p:spPr>
        <p:txBody>
          <a:bodyPr wrap="square">
            <a:spAutoFit/>
          </a:bodyPr>
          <a:lstStyle/>
          <a:p>
            <a:pPr algn="ctr"/>
            <a:r>
              <a:rPr lang="en-US" sz="1400" b="1" dirty="0"/>
              <a:t>Construction</a:t>
            </a:r>
          </a:p>
        </p:txBody>
      </p:sp>
      <p:sp>
        <p:nvSpPr>
          <p:cNvPr id="140" name="TextBox 139">
            <a:extLst>
              <a:ext uri="{FF2B5EF4-FFF2-40B4-BE49-F238E27FC236}">
                <a16:creationId xmlns:a16="http://schemas.microsoft.com/office/drawing/2014/main" id="{C0166D4E-8D2C-EBFC-06D1-B3C098AA4BD3}"/>
              </a:ext>
            </a:extLst>
          </p:cNvPr>
          <p:cNvSpPr txBox="1"/>
          <p:nvPr/>
        </p:nvSpPr>
        <p:spPr>
          <a:xfrm>
            <a:off x="8100041" y="4986741"/>
            <a:ext cx="1859930" cy="1277273"/>
          </a:xfrm>
          <a:prstGeom prst="rect">
            <a:avLst/>
          </a:prstGeom>
          <a:noFill/>
        </p:spPr>
        <p:txBody>
          <a:bodyPr wrap="square">
            <a:spAutoFit/>
          </a:bodyPr>
          <a:lstStyle/>
          <a:p>
            <a:pPr marL="171450" indent="-171450">
              <a:buFont typeface="Arial" panose="020B0604020202020204" pitchFamily="34" charset="0"/>
              <a:buChar char="•"/>
            </a:pPr>
            <a:r>
              <a:rPr lang="en-US" sz="1100" dirty="0"/>
              <a:t>Removal from public housing program</a:t>
            </a:r>
          </a:p>
          <a:p>
            <a:pPr marL="171450" indent="-171450">
              <a:buFont typeface="Arial" panose="020B0604020202020204" pitchFamily="34" charset="0"/>
              <a:buChar char="•"/>
            </a:pPr>
            <a:r>
              <a:rPr lang="en-US" sz="1100" dirty="0"/>
              <a:t>Entry into Section 8 Housing Assistance Payments (HAP) Contract and RAD Use Agreement</a:t>
            </a:r>
          </a:p>
          <a:p>
            <a:pPr marL="171450" indent="-171450">
              <a:buFont typeface="Arial" panose="020B0604020202020204" pitchFamily="34" charset="0"/>
              <a:buChar char="•"/>
            </a:pPr>
            <a:r>
              <a:rPr lang="en-US" sz="1100" dirty="0"/>
              <a:t>Residents sign new leases </a:t>
            </a:r>
          </a:p>
        </p:txBody>
      </p:sp>
      <p:cxnSp>
        <p:nvCxnSpPr>
          <p:cNvPr id="141" name="Straight Connector 140">
            <a:extLst>
              <a:ext uri="{FF2B5EF4-FFF2-40B4-BE49-F238E27FC236}">
                <a16:creationId xmlns:a16="http://schemas.microsoft.com/office/drawing/2014/main" id="{5CC103B9-6C0E-604F-6E75-05E30CE484A7}"/>
              </a:ext>
            </a:extLst>
          </p:cNvPr>
          <p:cNvCxnSpPr>
            <a:cxnSpLocks/>
          </p:cNvCxnSpPr>
          <p:nvPr/>
        </p:nvCxnSpPr>
        <p:spPr>
          <a:xfrm>
            <a:off x="8326812" y="4923418"/>
            <a:ext cx="1296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83B32FC9-8D55-E360-BE51-932E058C9225}"/>
              </a:ext>
            </a:extLst>
          </p:cNvPr>
          <p:cNvSpPr txBox="1"/>
          <p:nvPr/>
        </p:nvSpPr>
        <p:spPr>
          <a:xfrm>
            <a:off x="8435799" y="4593837"/>
            <a:ext cx="1538846" cy="307777"/>
          </a:xfrm>
          <a:prstGeom prst="rect">
            <a:avLst/>
          </a:prstGeom>
          <a:noFill/>
        </p:spPr>
        <p:txBody>
          <a:bodyPr wrap="square" rtlCol="0">
            <a:spAutoFit/>
          </a:bodyPr>
          <a:lstStyle/>
          <a:p>
            <a:r>
              <a:rPr lang="en-US" sz="1400" b="1" dirty="0"/>
              <a:t>+/- 60 days</a:t>
            </a:r>
          </a:p>
        </p:txBody>
      </p:sp>
      <p:sp>
        <p:nvSpPr>
          <p:cNvPr id="3" name="TextBox 2">
            <a:extLst>
              <a:ext uri="{FF2B5EF4-FFF2-40B4-BE49-F238E27FC236}">
                <a16:creationId xmlns:a16="http://schemas.microsoft.com/office/drawing/2014/main" id="{43208E9E-1D02-AA78-36F5-6F51262FF8F5}"/>
              </a:ext>
            </a:extLst>
          </p:cNvPr>
          <p:cNvSpPr txBox="1"/>
          <p:nvPr/>
        </p:nvSpPr>
        <p:spPr>
          <a:xfrm>
            <a:off x="10377099" y="2061773"/>
            <a:ext cx="1641680" cy="1954381"/>
          </a:xfrm>
          <a:prstGeom prst="rect">
            <a:avLst/>
          </a:prstGeom>
          <a:noFill/>
        </p:spPr>
        <p:txBody>
          <a:bodyPr wrap="square">
            <a:spAutoFit/>
          </a:bodyPr>
          <a:lstStyle/>
          <a:p>
            <a:pPr marL="171450" indent="-171450">
              <a:buFont typeface="Arial" panose="020B0604020202020204" pitchFamily="34" charset="0"/>
              <a:buChar char="•"/>
            </a:pPr>
            <a:r>
              <a:rPr lang="en-US" sz="1100" dirty="0"/>
              <a:t>Work called for in the RCC is completed</a:t>
            </a:r>
          </a:p>
          <a:p>
            <a:pPr marL="171450" indent="-171450">
              <a:buFont typeface="Arial" panose="020B0604020202020204" pitchFamily="34" charset="0"/>
              <a:buChar char="•"/>
            </a:pPr>
            <a:r>
              <a:rPr lang="en-US" sz="1100" dirty="0"/>
              <a:t>Resident relocation if necessary to permit the improvements</a:t>
            </a:r>
          </a:p>
          <a:p>
            <a:pPr marL="171450" indent="-171450">
              <a:buFont typeface="Arial" panose="020B0604020202020204" pitchFamily="34" charset="0"/>
              <a:buChar char="•"/>
            </a:pPr>
            <a:r>
              <a:rPr lang="en-US" sz="1100" dirty="0"/>
              <a:t>Resident right to return</a:t>
            </a:r>
          </a:p>
          <a:p>
            <a:pPr marL="171450" indent="-171450">
              <a:buFont typeface="Arial" panose="020B0604020202020204" pitchFamily="34" charset="0"/>
              <a:buChar char="•"/>
            </a:pPr>
            <a:r>
              <a:rPr lang="en-US" sz="1100" dirty="0"/>
              <a:t>Resident opportunities through Section 3</a:t>
            </a:r>
          </a:p>
          <a:p>
            <a:pPr marL="171450" indent="-171450">
              <a:buFont typeface="Arial" panose="020B0604020202020204" pitchFamily="34" charset="0"/>
              <a:buChar char="•"/>
            </a:pPr>
            <a:r>
              <a:rPr lang="en-US" sz="1100" dirty="0"/>
              <a:t>Davis-Bacon wages</a:t>
            </a:r>
          </a:p>
        </p:txBody>
      </p:sp>
      <p:cxnSp>
        <p:nvCxnSpPr>
          <p:cNvPr id="5" name="Straight Connector 4">
            <a:extLst>
              <a:ext uri="{FF2B5EF4-FFF2-40B4-BE49-F238E27FC236}">
                <a16:creationId xmlns:a16="http://schemas.microsoft.com/office/drawing/2014/main" id="{0F588207-CA15-119D-3A8A-5F1A7470B0B1}"/>
              </a:ext>
            </a:extLst>
          </p:cNvPr>
          <p:cNvCxnSpPr>
            <a:cxnSpLocks/>
          </p:cNvCxnSpPr>
          <p:nvPr/>
        </p:nvCxnSpPr>
        <p:spPr>
          <a:xfrm>
            <a:off x="10463887" y="2086870"/>
            <a:ext cx="1296206" cy="0"/>
          </a:xfrm>
          <a:prstGeom prst="line">
            <a:avLst/>
          </a:prstGeom>
          <a:ln w="28575">
            <a:solidFill>
              <a:srgbClr val="6BA15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D8B8C42-21F5-B6CA-57B3-CA391A8ADC4F}"/>
              </a:ext>
            </a:extLst>
          </p:cNvPr>
          <p:cNvSpPr txBox="1"/>
          <p:nvPr/>
        </p:nvSpPr>
        <p:spPr>
          <a:xfrm>
            <a:off x="10588163" y="1779093"/>
            <a:ext cx="1538846" cy="307777"/>
          </a:xfrm>
          <a:prstGeom prst="rect">
            <a:avLst/>
          </a:prstGeom>
          <a:noFill/>
        </p:spPr>
        <p:txBody>
          <a:bodyPr wrap="square" rtlCol="0">
            <a:spAutoFit/>
          </a:bodyPr>
          <a:lstStyle/>
          <a:p>
            <a:r>
              <a:rPr lang="en-US" sz="1400" b="1" dirty="0"/>
              <a:t>0-18 months</a:t>
            </a:r>
          </a:p>
        </p:txBody>
      </p:sp>
    </p:spTree>
    <p:extLst>
      <p:ext uri="{BB962C8B-B14F-4D97-AF65-F5344CB8AC3E}">
        <p14:creationId xmlns:p14="http://schemas.microsoft.com/office/powerpoint/2010/main" val="3002717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the standard banner for presentations. ">
            <a:extLst>
              <a:ext uri="{FF2B5EF4-FFF2-40B4-BE49-F238E27FC236}">
                <a16:creationId xmlns:a16="http://schemas.microsoft.com/office/drawing/2014/main" id="{824C4F54-B3F7-8CC5-1F77-7636F4E48A0A}"/>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8" name="Title 5">
            <a:extLst>
              <a:ext uri="{FF2B5EF4-FFF2-40B4-BE49-F238E27FC236}">
                <a16:creationId xmlns:a16="http://schemas.microsoft.com/office/drawing/2014/main" id="{97081549-EC73-2482-ACD7-F6DA9164552F}"/>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Conversion Process</a:t>
            </a:r>
          </a:p>
        </p:txBody>
      </p:sp>
      <p:cxnSp>
        <p:nvCxnSpPr>
          <p:cNvPr id="76" name="Straight Connector 75">
            <a:extLst>
              <a:ext uri="{FF2B5EF4-FFF2-40B4-BE49-F238E27FC236}">
                <a16:creationId xmlns:a16="http://schemas.microsoft.com/office/drawing/2014/main" id="{62FF0C73-4A0A-C7DB-BFF9-CC4263D487BC}"/>
              </a:ext>
            </a:extLst>
          </p:cNvPr>
          <p:cNvCxnSpPr>
            <a:cxnSpLocks/>
          </p:cNvCxnSpPr>
          <p:nvPr/>
        </p:nvCxnSpPr>
        <p:spPr>
          <a:xfrm>
            <a:off x="-2243324" y="-1302007"/>
            <a:ext cx="178138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ED56802-7BA2-EC79-051E-C722789CA323}"/>
              </a:ext>
            </a:extLst>
          </p:cNvPr>
          <p:cNvSpPr txBox="1"/>
          <p:nvPr/>
        </p:nvSpPr>
        <p:spPr>
          <a:xfrm>
            <a:off x="-3589264" y="-2180192"/>
            <a:ext cx="2257902" cy="523220"/>
          </a:xfrm>
          <a:prstGeom prst="rect">
            <a:avLst/>
          </a:prstGeom>
          <a:noFill/>
        </p:spPr>
        <p:txBody>
          <a:bodyPr wrap="square" rtlCol="0">
            <a:spAutoFit/>
          </a:bodyPr>
          <a:lstStyle/>
          <a:p>
            <a:pPr algn="ctr"/>
            <a:r>
              <a:rPr lang="en-US" sz="1400" b="1" dirty="0"/>
              <a:t>Strategic Planning, Initial Application, and CHAP</a:t>
            </a:r>
          </a:p>
        </p:txBody>
      </p:sp>
      <p:sp>
        <p:nvSpPr>
          <p:cNvPr id="81" name="TextBox 80">
            <a:extLst>
              <a:ext uri="{FF2B5EF4-FFF2-40B4-BE49-F238E27FC236}">
                <a16:creationId xmlns:a16="http://schemas.microsoft.com/office/drawing/2014/main" id="{B1A9297C-3001-F899-47CF-648229BABDE2}"/>
              </a:ext>
            </a:extLst>
          </p:cNvPr>
          <p:cNvSpPr txBox="1"/>
          <p:nvPr/>
        </p:nvSpPr>
        <p:spPr>
          <a:xfrm>
            <a:off x="2330524" y="5348549"/>
            <a:ext cx="2600448" cy="1200329"/>
          </a:xfrm>
          <a:prstGeom prst="rect">
            <a:avLst/>
          </a:prstGeom>
          <a:noFill/>
        </p:spPr>
        <p:txBody>
          <a:bodyPr wrap="square">
            <a:spAutoFit/>
          </a:bodyPr>
          <a:lstStyle/>
          <a:p>
            <a:pPr algn="ctr"/>
            <a:r>
              <a:rPr lang="en-US" sz="2400" b="1" dirty="0"/>
              <a:t>Financing Plan Development and Submission</a:t>
            </a:r>
          </a:p>
        </p:txBody>
      </p:sp>
      <p:sp>
        <p:nvSpPr>
          <p:cNvPr id="82" name="TextBox 81">
            <a:extLst>
              <a:ext uri="{FF2B5EF4-FFF2-40B4-BE49-F238E27FC236}">
                <a16:creationId xmlns:a16="http://schemas.microsoft.com/office/drawing/2014/main" id="{135604A1-E7EE-2AB0-1F94-C94D6421A59B}"/>
              </a:ext>
            </a:extLst>
          </p:cNvPr>
          <p:cNvSpPr txBox="1"/>
          <p:nvPr/>
        </p:nvSpPr>
        <p:spPr>
          <a:xfrm>
            <a:off x="4927233" y="3804207"/>
            <a:ext cx="3014798" cy="2862322"/>
          </a:xfrm>
          <a:prstGeom prst="rect">
            <a:avLst/>
          </a:prstGeom>
          <a:noFill/>
        </p:spPr>
        <p:txBody>
          <a:bodyPr wrap="square">
            <a:spAutoFit/>
          </a:bodyPr>
          <a:lstStyle/>
          <a:p>
            <a:pPr marL="171450" indent="-171450">
              <a:buFont typeface="Arial" panose="020B0604020202020204" pitchFamily="34" charset="0"/>
              <a:buChar char="•"/>
            </a:pPr>
            <a:r>
              <a:rPr lang="en-US" dirty="0"/>
              <a:t>Due Diligence (capital needs assessment, environmental, etc.)</a:t>
            </a:r>
          </a:p>
          <a:p>
            <a:pPr marL="171450" indent="-171450">
              <a:buFont typeface="Arial" panose="020B0604020202020204" pitchFamily="34" charset="0"/>
              <a:buChar char="•"/>
            </a:pPr>
            <a:r>
              <a:rPr lang="en-US" dirty="0"/>
              <a:t> Up-Front Civil Rights Reviews</a:t>
            </a:r>
          </a:p>
          <a:p>
            <a:pPr marL="171450" indent="-171450">
              <a:buFont typeface="Arial" panose="020B0604020202020204" pitchFamily="34" charset="0"/>
              <a:buChar char="•"/>
            </a:pPr>
            <a:r>
              <a:rPr lang="en-US" dirty="0"/>
              <a:t>Resident consultation</a:t>
            </a:r>
          </a:p>
          <a:p>
            <a:pPr marL="171450" indent="-171450">
              <a:buFont typeface="Arial" panose="020B0604020202020204" pitchFamily="34" charset="0"/>
              <a:buChar char="•"/>
            </a:pPr>
            <a:r>
              <a:rPr lang="en-US" dirty="0"/>
              <a:t>Secure financing commitments</a:t>
            </a:r>
          </a:p>
          <a:p>
            <a:pPr marL="171450" indent="-171450">
              <a:buFont typeface="Arial" panose="020B0604020202020204" pitchFamily="34" charset="0"/>
              <a:buChar char="•"/>
            </a:pPr>
            <a:r>
              <a:rPr lang="en-US" dirty="0"/>
              <a:t>Submit Financing Plan for HUD Review</a:t>
            </a:r>
          </a:p>
        </p:txBody>
      </p:sp>
      <p:cxnSp>
        <p:nvCxnSpPr>
          <p:cNvPr id="83" name="Straight Connector 82">
            <a:extLst>
              <a:ext uri="{FF2B5EF4-FFF2-40B4-BE49-F238E27FC236}">
                <a16:creationId xmlns:a16="http://schemas.microsoft.com/office/drawing/2014/main" id="{9ECAC862-2808-27A7-FE5D-A84E700FF24F}"/>
              </a:ext>
            </a:extLst>
          </p:cNvPr>
          <p:cNvCxnSpPr>
            <a:cxnSpLocks/>
          </p:cNvCxnSpPr>
          <p:nvPr/>
        </p:nvCxnSpPr>
        <p:spPr>
          <a:xfrm flipV="1">
            <a:off x="5362835" y="3725443"/>
            <a:ext cx="1860859" cy="386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EBEE8ED-0C0A-230A-B606-FD9DE6B241AC}"/>
              </a:ext>
            </a:extLst>
          </p:cNvPr>
          <p:cNvSpPr txBox="1"/>
          <p:nvPr/>
        </p:nvSpPr>
        <p:spPr>
          <a:xfrm>
            <a:off x="-1849358" y="-1614612"/>
            <a:ext cx="1264740" cy="307777"/>
          </a:xfrm>
          <a:prstGeom prst="rect">
            <a:avLst/>
          </a:prstGeom>
          <a:noFill/>
        </p:spPr>
        <p:txBody>
          <a:bodyPr wrap="square" rtlCol="0">
            <a:spAutoFit/>
          </a:bodyPr>
          <a:lstStyle/>
          <a:p>
            <a:r>
              <a:rPr lang="en-US" sz="1400" b="1" dirty="0"/>
              <a:t>+/60 days</a:t>
            </a:r>
          </a:p>
        </p:txBody>
      </p:sp>
      <p:sp>
        <p:nvSpPr>
          <p:cNvPr id="93" name="TextBox 92">
            <a:extLst>
              <a:ext uri="{FF2B5EF4-FFF2-40B4-BE49-F238E27FC236}">
                <a16:creationId xmlns:a16="http://schemas.microsoft.com/office/drawing/2014/main" id="{3A334CAF-8C2F-D539-329B-05A7AB41B6E6}"/>
              </a:ext>
            </a:extLst>
          </p:cNvPr>
          <p:cNvSpPr txBox="1"/>
          <p:nvPr/>
        </p:nvSpPr>
        <p:spPr>
          <a:xfrm>
            <a:off x="5441477" y="3198167"/>
            <a:ext cx="1986310" cy="461665"/>
          </a:xfrm>
          <a:prstGeom prst="rect">
            <a:avLst/>
          </a:prstGeom>
          <a:noFill/>
        </p:spPr>
        <p:txBody>
          <a:bodyPr wrap="square" rtlCol="0">
            <a:spAutoFit/>
          </a:bodyPr>
          <a:lstStyle/>
          <a:p>
            <a:r>
              <a:rPr lang="en-US" sz="2400" b="1" dirty="0"/>
              <a:t>6-24 months</a:t>
            </a:r>
          </a:p>
        </p:txBody>
      </p:sp>
      <p:grpSp>
        <p:nvGrpSpPr>
          <p:cNvPr id="3" name="Group 2">
            <a:extLst>
              <a:ext uri="{FF2B5EF4-FFF2-40B4-BE49-F238E27FC236}">
                <a16:creationId xmlns:a16="http://schemas.microsoft.com/office/drawing/2014/main" id="{CD442B4D-8C92-4974-FEBE-CBEB7E8EB129}"/>
              </a:ext>
            </a:extLst>
          </p:cNvPr>
          <p:cNvGrpSpPr/>
          <p:nvPr/>
        </p:nvGrpSpPr>
        <p:grpSpPr>
          <a:xfrm>
            <a:off x="568081" y="1826990"/>
            <a:ext cx="4420086" cy="3521559"/>
            <a:chOff x="3995382" y="2751369"/>
            <a:chExt cx="2149516" cy="1869552"/>
          </a:xfrm>
        </p:grpSpPr>
        <p:grpSp>
          <p:nvGrpSpPr>
            <p:cNvPr id="52" name="Group 51">
              <a:extLst>
                <a:ext uri="{FF2B5EF4-FFF2-40B4-BE49-F238E27FC236}">
                  <a16:creationId xmlns:a16="http://schemas.microsoft.com/office/drawing/2014/main" id="{8637E5F1-ABFD-8A0E-8A72-55D59E95748A}"/>
                </a:ext>
              </a:extLst>
            </p:cNvPr>
            <p:cNvGrpSpPr/>
            <p:nvPr/>
          </p:nvGrpSpPr>
          <p:grpSpPr>
            <a:xfrm>
              <a:off x="3995382" y="2751369"/>
              <a:ext cx="2149516" cy="1869552"/>
              <a:chOff x="2587816" y="3671822"/>
              <a:chExt cx="2149516" cy="1869552"/>
            </a:xfrm>
          </p:grpSpPr>
          <p:grpSp>
            <p:nvGrpSpPr>
              <p:cNvPr id="42" name="Group 41">
                <a:extLst>
                  <a:ext uri="{FF2B5EF4-FFF2-40B4-BE49-F238E27FC236}">
                    <a16:creationId xmlns:a16="http://schemas.microsoft.com/office/drawing/2014/main" id="{AD135AED-A489-4A75-240C-E0E1D8A1F13F}"/>
                  </a:ext>
                </a:extLst>
              </p:cNvPr>
              <p:cNvGrpSpPr/>
              <p:nvPr/>
            </p:nvGrpSpPr>
            <p:grpSpPr>
              <a:xfrm rot="10800000">
                <a:off x="2587816" y="3671822"/>
                <a:ext cx="2149516" cy="1221911"/>
                <a:chOff x="1399843" y="2057115"/>
                <a:chExt cx="2999106" cy="1627878"/>
              </a:xfrm>
            </p:grpSpPr>
            <p:sp>
              <p:nvSpPr>
                <p:cNvPr id="43" name="Arc 42">
                  <a:extLst>
                    <a:ext uri="{FF2B5EF4-FFF2-40B4-BE49-F238E27FC236}">
                      <a16:creationId xmlns:a16="http://schemas.microsoft.com/office/drawing/2014/main" id="{3772EBDD-8084-A5E2-B676-47A423CA2CCC}"/>
                    </a:ext>
                  </a:extLst>
                </p:cNvPr>
                <p:cNvSpPr/>
                <p:nvPr/>
              </p:nvSpPr>
              <p:spPr>
                <a:xfrm rot="4892865">
                  <a:off x="1416512" y="2040446"/>
                  <a:ext cx="1627878" cy="1661215"/>
                </a:xfrm>
                <a:prstGeom prst="arc">
                  <a:avLst>
                    <a:gd name="adj1" fmla="val 16200000"/>
                    <a:gd name="adj2" fmla="val 11803523"/>
                  </a:avLst>
                </a:prstGeom>
                <a:ln w="508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AD6D03B0-5FF2-8C1F-69C1-31FB06C9417E}"/>
                    </a:ext>
                  </a:extLst>
                </p:cNvPr>
                <p:cNvCxnSpPr>
                  <a:cxnSpLocks/>
                </p:cNvCxnSpPr>
                <p:nvPr/>
              </p:nvCxnSpPr>
              <p:spPr>
                <a:xfrm rot="10800000" flipV="1">
                  <a:off x="3054125" y="2741439"/>
                  <a:ext cx="1344824" cy="7158"/>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grpSp>
          <p:cxnSp>
            <p:nvCxnSpPr>
              <p:cNvPr id="48" name="Straight Connector 47">
                <a:extLst>
                  <a:ext uri="{FF2B5EF4-FFF2-40B4-BE49-F238E27FC236}">
                    <a16:creationId xmlns:a16="http://schemas.microsoft.com/office/drawing/2014/main" id="{68555B7E-9390-DF80-CFEB-BD7FDD13217F}"/>
                  </a:ext>
                </a:extLst>
              </p:cNvPr>
              <p:cNvCxnSpPr>
                <a:cxnSpLocks/>
              </p:cNvCxnSpPr>
              <p:nvPr/>
            </p:nvCxnSpPr>
            <p:spPr>
              <a:xfrm flipH="1">
                <a:off x="4061992" y="4886348"/>
                <a:ext cx="409" cy="655026"/>
              </a:xfrm>
              <a:prstGeom prst="line">
                <a:avLst/>
              </a:prstGeom>
              <a:ln w="508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sp>
          <p:nvSpPr>
            <p:cNvPr id="54" name="Flowchart: Connector 53">
              <a:extLst>
                <a:ext uri="{FF2B5EF4-FFF2-40B4-BE49-F238E27FC236}">
                  <a16:creationId xmlns:a16="http://schemas.microsoft.com/office/drawing/2014/main" id="{24F8C1B4-4C85-74A3-FE24-7AF7A014D09E}"/>
                </a:ext>
              </a:extLst>
            </p:cNvPr>
            <p:cNvSpPr/>
            <p:nvPr/>
          </p:nvSpPr>
          <p:spPr>
            <a:xfrm>
              <a:off x="5052625" y="2854988"/>
              <a:ext cx="1012307" cy="1012196"/>
            </a:xfrm>
            <a:prstGeom prst="flowChartConnector">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 name="Graphic 101" descr="Calculator outline">
              <a:extLst>
                <a:ext uri="{FF2B5EF4-FFF2-40B4-BE49-F238E27FC236}">
                  <a16:creationId xmlns:a16="http://schemas.microsoft.com/office/drawing/2014/main" id="{F47810DD-56A3-3F82-010B-A95424E7FD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2545" y="2918913"/>
              <a:ext cx="914400" cy="914400"/>
            </a:xfrm>
            <a:prstGeom prst="rect">
              <a:avLst/>
            </a:prstGeom>
          </p:spPr>
        </p:pic>
      </p:grpSp>
    </p:spTree>
    <p:extLst>
      <p:ext uri="{BB962C8B-B14F-4D97-AF65-F5344CB8AC3E}">
        <p14:creationId xmlns:p14="http://schemas.microsoft.com/office/powerpoint/2010/main" val="2237585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the standard banner for presentations. ">
            <a:extLst>
              <a:ext uri="{FF2B5EF4-FFF2-40B4-BE49-F238E27FC236}">
                <a16:creationId xmlns:a16="http://schemas.microsoft.com/office/drawing/2014/main" id="{824C4F54-B3F7-8CC5-1F77-7636F4E48A0A}"/>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8" name="Title 5">
            <a:extLst>
              <a:ext uri="{FF2B5EF4-FFF2-40B4-BE49-F238E27FC236}">
                <a16:creationId xmlns:a16="http://schemas.microsoft.com/office/drawing/2014/main" id="{97081549-EC73-2482-ACD7-F6DA9164552F}"/>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Conversion Process</a:t>
            </a:r>
          </a:p>
        </p:txBody>
      </p:sp>
      <p:grpSp>
        <p:nvGrpSpPr>
          <p:cNvPr id="30" name="Group 29">
            <a:extLst>
              <a:ext uri="{FF2B5EF4-FFF2-40B4-BE49-F238E27FC236}">
                <a16:creationId xmlns:a16="http://schemas.microsoft.com/office/drawing/2014/main" id="{2883D8DB-EDA7-EDF7-3283-A73DBE63ECB6}"/>
              </a:ext>
            </a:extLst>
          </p:cNvPr>
          <p:cNvGrpSpPr/>
          <p:nvPr/>
        </p:nvGrpSpPr>
        <p:grpSpPr>
          <a:xfrm>
            <a:off x="-117942" y="1956109"/>
            <a:ext cx="2324100" cy="3137967"/>
            <a:chOff x="168653" y="941133"/>
            <a:chExt cx="3242694" cy="4180526"/>
          </a:xfrm>
        </p:grpSpPr>
        <p:sp>
          <p:nvSpPr>
            <p:cNvPr id="2" name="Arc 1">
              <a:extLst>
                <a:ext uri="{FF2B5EF4-FFF2-40B4-BE49-F238E27FC236}">
                  <a16:creationId xmlns:a16="http://schemas.microsoft.com/office/drawing/2014/main" id="{EC1D282F-77B6-2A05-F13C-DAEE159D9C94}"/>
                </a:ext>
              </a:extLst>
            </p:cNvPr>
            <p:cNvSpPr/>
            <p:nvPr/>
          </p:nvSpPr>
          <p:spPr>
            <a:xfrm>
              <a:off x="1706480" y="3535462"/>
              <a:ext cx="1704867" cy="1586197"/>
            </a:xfrm>
            <a:prstGeom prst="arc">
              <a:avLst>
                <a:gd name="adj1" fmla="val 16200000"/>
                <a:gd name="adj2" fmla="val 11803523"/>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A951016E-A8BD-4494-C1B0-09B9D17564F4}"/>
                </a:ext>
              </a:extLst>
            </p:cNvPr>
            <p:cNvCxnSpPr>
              <a:cxnSpLocks/>
              <a:stCxn id="2" idx="2"/>
            </p:cNvCxnSpPr>
            <p:nvPr/>
          </p:nvCxnSpPr>
          <p:spPr>
            <a:xfrm flipH="1">
              <a:off x="168653" y="4094836"/>
              <a:ext cx="1575683" cy="0"/>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8D6C838-9FE8-660F-6746-F34F24AA6F7A}"/>
                </a:ext>
              </a:extLst>
            </p:cNvPr>
            <p:cNvCxnSpPr>
              <a:cxnSpLocks/>
              <a:stCxn id="2" idx="0"/>
            </p:cNvCxnSpPr>
            <p:nvPr/>
          </p:nvCxnSpPr>
          <p:spPr>
            <a:xfrm flipV="1">
              <a:off x="2558914" y="941133"/>
              <a:ext cx="0" cy="2594329"/>
            </a:xfrm>
            <a:prstGeom prst="line">
              <a:avLst/>
            </a:prstGeom>
            <a:ln w="28575">
              <a:solidFill>
                <a:srgbClr val="002060"/>
              </a:solidFill>
              <a:tailEnd type="ova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8637E5F1-ABFD-8A0E-8A72-55D59E95748A}"/>
              </a:ext>
            </a:extLst>
          </p:cNvPr>
          <p:cNvGrpSpPr/>
          <p:nvPr/>
        </p:nvGrpSpPr>
        <p:grpSpPr>
          <a:xfrm>
            <a:off x="2228850" y="3787864"/>
            <a:ext cx="2142997" cy="2429052"/>
            <a:chOff x="2594335" y="3671822"/>
            <a:chExt cx="2142997" cy="2429052"/>
          </a:xfrm>
        </p:grpSpPr>
        <p:grpSp>
          <p:nvGrpSpPr>
            <p:cNvPr id="42" name="Group 41">
              <a:extLst>
                <a:ext uri="{FF2B5EF4-FFF2-40B4-BE49-F238E27FC236}">
                  <a16:creationId xmlns:a16="http://schemas.microsoft.com/office/drawing/2014/main" id="{AD135AED-A489-4A75-240C-E0E1D8A1F13F}"/>
                </a:ext>
              </a:extLst>
            </p:cNvPr>
            <p:cNvGrpSpPr/>
            <p:nvPr/>
          </p:nvGrpSpPr>
          <p:grpSpPr>
            <a:xfrm rot="10800000">
              <a:off x="2594335" y="3671822"/>
              <a:ext cx="2142997" cy="1221911"/>
              <a:chOff x="1399843" y="2057115"/>
              <a:chExt cx="2990010" cy="1627878"/>
            </a:xfrm>
          </p:grpSpPr>
          <p:sp>
            <p:nvSpPr>
              <p:cNvPr id="43" name="Arc 42">
                <a:extLst>
                  <a:ext uri="{FF2B5EF4-FFF2-40B4-BE49-F238E27FC236}">
                    <a16:creationId xmlns:a16="http://schemas.microsoft.com/office/drawing/2014/main" id="{3772EBDD-8084-A5E2-B676-47A423CA2CCC}"/>
                  </a:ext>
                </a:extLst>
              </p:cNvPr>
              <p:cNvSpPr/>
              <p:nvPr/>
            </p:nvSpPr>
            <p:spPr>
              <a:xfrm rot="4892865">
                <a:off x="1416512" y="2040446"/>
                <a:ext cx="1627878" cy="1661215"/>
              </a:xfrm>
              <a:prstGeom prst="arc">
                <a:avLst>
                  <a:gd name="adj1" fmla="val 16200000"/>
                  <a:gd name="adj2" fmla="val 11803523"/>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AD6D03B0-5FF2-8C1F-69C1-31FB06C9417E}"/>
                  </a:ext>
                </a:extLst>
              </p:cNvPr>
              <p:cNvCxnSpPr>
                <a:cxnSpLocks/>
              </p:cNvCxnSpPr>
              <p:nvPr/>
            </p:nvCxnSpPr>
            <p:spPr>
              <a:xfrm rot="10800000" flipV="1">
                <a:off x="3045029" y="2767962"/>
                <a:ext cx="1344824" cy="7158"/>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cxnSp>
          <p:nvCxnSpPr>
            <p:cNvPr id="48" name="Straight Connector 47">
              <a:extLst>
                <a:ext uri="{FF2B5EF4-FFF2-40B4-BE49-F238E27FC236}">
                  <a16:creationId xmlns:a16="http://schemas.microsoft.com/office/drawing/2014/main" id="{68555B7E-9390-DF80-CFEB-BD7FDD13217F}"/>
                </a:ext>
              </a:extLst>
            </p:cNvPr>
            <p:cNvCxnSpPr>
              <a:cxnSpLocks/>
            </p:cNvCxnSpPr>
            <p:nvPr/>
          </p:nvCxnSpPr>
          <p:spPr>
            <a:xfrm>
              <a:off x="4037014" y="4870588"/>
              <a:ext cx="6043" cy="1230286"/>
            </a:xfrm>
            <a:prstGeom prst="line">
              <a:avLst/>
            </a:prstGeom>
            <a:ln w="28575">
              <a:solidFill>
                <a:srgbClr val="00B0F0"/>
              </a:solidFill>
              <a:tailEnd type="oval"/>
            </a:ln>
          </p:spPr>
          <p:style>
            <a:lnRef idx="1">
              <a:schemeClr val="accent1"/>
            </a:lnRef>
            <a:fillRef idx="0">
              <a:schemeClr val="accent1"/>
            </a:fillRef>
            <a:effectRef idx="0">
              <a:schemeClr val="accent1"/>
            </a:effectRef>
            <a:fontRef idx="minor">
              <a:schemeClr val="tx1"/>
            </a:fontRef>
          </p:style>
        </p:cxnSp>
      </p:grpSp>
      <p:sp>
        <p:nvSpPr>
          <p:cNvPr id="53" name="Flowchart: Connector 52">
            <a:extLst>
              <a:ext uri="{FF2B5EF4-FFF2-40B4-BE49-F238E27FC236}">
                <a16:creationId xmlns:a16="http://schemas.microsoft.com/office/drawing/2014/main" id="{0F716832-7CA2-06A9-016A-C54EC44728E7}"/>
              </a:ext>
            </a:extLst>
          </p:cNvPr>
          <p:cNvSpPr/>
          <p:nvPr/>
        </p:nvSpPr>
        <p:spPr>
          <a:xfrm>
            <a:off x="1101259" y="4002953"/>
            <a:ext cx="1012307" cy="1012196"/>
          </a:xfrm>
          <a:prstGeom prst="flowChartConnector">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24F8C1B4-4C85-74A3-FE24-7AF7A014D09E}"/>
              </a:ext>
            </a:extLst>
          </p:cNvPr>
          <p:cNvSpPr/>
          <p:nvPr/>
        </p:nvSpPr>
        <p:spPr>
          <a:xfrm>
            <a:off x="3261317" y="3886983"/>
            <a:ext cx="1012307" cy="1012196"/>
          </a:xfrm>
          <a:prstGeom prst="flowChartConnector">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F340829D-4BA7-D828-F546-99A4CD6A5081}"/>
              </a:ext>
            </a:extLst>
          </p:cNvPr>
          <p:cNvSpPr txBox="1"/>
          <p:nvPr/>
        </p:nvSpPr>
        <p:spPr>
          <a:xfrm>
            <a:off x="1641681" y="2307695"/>
            <a:ext cx="2213051" cy="1446550"/>
          </a:xfrm>
          <a:prstGeom prst="rect">
            <a:avLst/>
          </a:prstGeom>
          <a:noFill/>
        </p:spPr>
        <p:txBody>
          <a:bodyPr wrap="square">
            <a:spAutoFit/>
          </a:bodyPr>
          <a:lstStyle/>
          <a:p>
            <a:pPr marL="171450" indent="-171450">
              <a:buFont typeface="Arial" panose="020B0604020202020204" pitchFamily="34" charset="0"/>
              <a:buChar char="•"/>
            </a:pPr>
            <a:r>
              <a:rPr lang="en-US" sz="1100" dirty="0"/>
              <a:t>What do you want to do with your asset?</a:t>
            </a:r>
          </a:p>
          <a:p>
            <a:pPr marL="171450" indent="-171450">
              <a:buFont typeface="Arial" panose="020B0604020202020204" pitchFamily="34" charset="0"/>
              <a:buChar char="•"/>
            </a:pPr>
            <a:r>
              <a:rPr lang="en-US" sz="1100" dirty="0"/>
              <a:t>Are residents and Board part of the conversation?</a:t>
            </a:r>
          </a:p>
          <a:p>
            <a:pPr marL="171450" indent="-171450">
              <a:buFont typeface="Arial" panose="020B0604020202020204" pitchFamily="34" charset="0"/>
              <a:buChar char="•"/>
            </a:pPr>
            <a:r>
              <a:rPr lang="en-US" sz="1100" dirty="0"/>
              <a:t>Simple RAD application - just the beginning </a:t>
            </a:r>
          </a:p>
          <a:p>
            <a:pPr marL="171450" indent="-171450">
              <a:buFont typeface="Arial" panose="020B0604020202020204" pitchFamily="34" charset="0"/>
              <a:buChar char="•"/>
            </a:pPr>
            <a:r>
              <a:rPr lang="en-US" sz="1100" dirty="0"/>
              <a:t>CHAP provides rent information and confirms eligibility</a:t>
            </a:r>
          </a:p>
        </p:txBody>
      </p:sp>
      <p:cxnSp>
        <p:nvCxnSpPr>
          <p:cNvPr id="76" name="Straight Connector 75">
            <a:extLst>
              <a:ext uri="{FF2B5EF4-FFF2-40B4-BE49-F238E27FC236}">
                <a16:creationId xmlns:a16="http://schemas.microsoft.com/office/drawing/2014/main" id="{62FF0C73-4A0A-C7DB-BFF9-CC4263D487BC}"/>
              </a:ext>
            </a:extLst>
          </p:cNvPr>
          <p:cNvCxnSpPr>
            <a:cxnSpLocks/>
          </p:cNvCxnSpPr>
          <p:nvPr/>
        </p:nvCxnSpPr>
        <p:spPr>
          <a:xfrm>
            <a:off x="1812192" y="2307695"/>
            <a:ext cx="178138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ED56802-7BA2-EC79-051E-C722789CA323}"/>
              </a:ext>
            </a:extLst>
          </p:cNvPr>
          <p:cNvSpPr txBox="1"/>
          <p:nvPr/>
        </p:nvSpPr>
        <p:spPr>
          <a:xfrm>
            <a:off x="466252" y="1429510"/>
            <a:ext cx="2257902" cy="523220"/>
          </a:xfrm>
          <a:prstGeom prst="rect">
            <a:avLst/>
          </a:prstGeom>
          <a:noFill/>
        </p:spPr>
        <p:txBody>
          <a:bodyPr wrap="square" rtlCol="0">
            <a:spAutoFit/>
          </a:bodyPr>
          <a:lstStyle/>
          <a:p>
            <a:pPr algn="ctr"/>
            <a:r>
              <a:rPr lang="en-US" sz="1400" b="1" dirty="0"/>
              <a:t>Strategic Planning, Initial Application, and CHAP</a:t>
            </a:r>
          </a:p>
        </p:txBody>
      </p:sp>
      <p:pic>
        <p:nvPicPr>
          <p:cNvPr id="79" name="Graphic 78" descr="Head with gears outline">
            <a:extLst>
              <a:ext uri="{FF2B5EF4-FFF2-40B4-BE49-F238E27FC236}">
                <a16:creationId xmlns:a16="http://schemas.microsoft.com/office/drawing/2014/main" id="{6EC6D986-28FF-8E61-69D9-DA6EB0DA2F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1660" y="4085070"/>
            <a:ext cx="914400" cy="914400"/>
          </a:xfrm>
          <a:prstGeom prst="rect">
            <a:avLst/>
          </a:prstGeom>
        </p:spPr>
      </p:pic>
      <p:sp>
        <p:nvSpPr>
          <p:cNvPr id="81" name="TextBox 80">
            <a:extLst>
              <a:ext uri="{FF2B5EF4-FFF2-40B4-BE49-F238E27FC236}">
                <a16:creationId xmlns:a16="http://schemas.microsoft.com/office/drawing/2014/main" id="{B1A9297C-3001-F899-47CF-648229BABDE2}"/>
              </a:ext>
            </a:extLst>
          </p:cNvPr>
          <p:cNvSpPr txBox="1"/>
          <p:nvPr/>
        </p:nvSpPr>
        <p:spPr>
          <a:xfrm>
            <a:off x="2386320" y="6282570"/>
            <a:ext cx="2600448" cy="523220"/>
          </a:xfrm>
          <a:prstGeom prst="rect">
            <a:avLst/>
          </a:prstGeom>
          <a:noFill/>
        </p:spPr>
        <p:txBody>
          <a:bodyPr wrap="square">
            <a:spAutoFit/>
          </a:bodyPr>
          <a:lstStyle/>
          <a:p>
            <a:pPr algn="ctr"/>
            <a:r>
              <a:rPr lang="en-US" sz="1400" b="1" dirty="0"/>
              <a:t>Financing Plan Development and Submission</a:t>
            </a:r>
          </a:p>
        </p:txBody>
      </p:sp>
      <p:sp>
        <p:nvSpPr>
          <p:cNvPr id="82" name="TextBox 81">
            <a:extLst>
              <a:ext uri="{FF2B5EF4-FFF2-40B4-BE49-F238E27FC236}">
                <a16:creationId xmlns:a16="http://schemas.microsoft.com/office/drawing/2014/main" id="{135604A1-E7EE-2AB0-1F94-C94D6421A59B}"/>
              </a:ext>
            </a:extLst>
          </p:cNvPr>
          <p:cNvSpPr txBox="1"/>
          <p:nvPr/>
        </p:nvSpPr>
        <p:spPr>
          <a:xfrm>
            <a:off x="3854732" y="5160576"/>
            <a:ext cx="3014798" cy="1107996"/>
          </a:xfrm>
          <a:prstGeom prst="rect">
            <a:avLst/>
          </a:prstGeom>
          <a:noFill/>
        </p:spPr>
        <p:txBody>
          <a:bodyPr wrap="square">
            <a:spAutoFit/>
          </a:bodyPr>
          <a:lstStyle/>
          <a:p>
            <a:pPr marL="171450" indent="-171450">
              <a:buFont typeface="Arial" panose="020B0604020202020204" pitchFamily="34" charset="0"/>
              <a:buChar char="•"/>
            </a:pPr>
            <a:r>
              <a:rPr lang="en-US" sz="1100" dirty="0"/>
              <a:t>Due Diligence (capital needs assessment, environmental, etc.)</a:t>
            </a:r>
          </a:p>
          <a:p>
            <a:pPr marL="171450" indent="-171450">
              <a:buFont typeface="Arial" panose="020B0604020202020204" pitchFamily="34" charset="0"/>
              <a:buChar char="•"/>
            </a:pPr>
            <a:r>
              <a:rPr lang="en-US" sz="1100" dirty="0"/>
              <a:t> Up-Front Civil Rights Reviews</a:t>
            </a:r>
          </a:p>
          <a:p>
            <a:pPr marL="171450" indent="-171450">
              <a:buFont typeface="Arial" panose="020B0604020202020204" pitchFamily="34" charset="0"/>
              <a:buChar char="•"/>
            </a:pPr>
            <a:r>
              <a:rPr lang="en-US" sz="1100" dirty="0"/>
              <a:t>Resident consultation</a:t>
            </a:r>
          </a:p>
          <a:p>
            <a:pPr marL="171450" indent="-171450">
              <a:buFont typeface="Arial" panose="020B0604020202020204" pitchFamily="34" charset="0"/>
              <a:buChar char="•"/>
            </a:pPr>
            <a:r>
              <a:rPr lang="en-US" sz="1100" dirty="0"/>
              <a:t>Secure financing commitments</a:t>
            </a:r>
          </a:p>
          <a:p>
            <a:pPr marL="171450" indent="-171450">
              <a:buFont typeface="Arial" panose="020B0604020202020204" pitchFamily="34" charset="0"/>
              <a:buChar char="•"/>
            </a:pPr>
            <a:r>
              <a:rPr lang="en-US" sz="1100" dirty="0"/>
              <a:t>Submit Financing Plan for HUD Review</a:t>
            </a:r>
          </a:p>
        </p:txBody>
      </p:sp>
      <p:cxnSp>
        <p:nvCxnSpPr>
          <p:cNvPr id="83" name="Straight Connector 82">
            <a:extLst>
              <a:ext uri="{FF2B5EF4-FFF2-40B4-BE49-F238E27FC236}">
                <a16:creationId xmlns:a16="http://schemas.microsoft.com/office/drawing/2014/main" id="{9ECAC862-2808-27A7-FE5D-A84E700FF24F}"/>
              </a:ext>
            </a:extLst>
          </p:cNvPr>
          <p:cNvCxnSpPr>
            <a:cxnSpLocks/>
          </p:cNvCxnSpPr>
          <p:nvPr/>
        </p:nvCxnSpPr>
        <p:spPr>
          <a:xfrm flipV="1">
            <a:off x="4047367" y="5149231"/>
            <a:ext cx="1860859" cy="386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EBEE8ED-0C0A-230A-B606-FD9DE6B241AC}"/>
              </a:ext>
            </a:extLst>
          </p:cNvPr>
          <p:cNvSpPr txBox="1"/>
          <p:nvPr/>
        </p:nvSpPr>
        <p:spPr>
          <a:xfrm>
            <a:off x="2206158" y="1995090"/>
            <a:ext cx="1264740" cy="307777"/>
          </a:xfrm>
          <a:prstGeom prst="rect">
            <a:avLst/>
          </a:prstGeom>
          <a:noFill/>
        </p:spPr>
        <p:txBody>
          <a:bodyPr wrap="square" rtlCol="0">
            <a:spAutoFit/>
          </a:bodyPr>
          <a:lstStyle/>
          <a:p>
            <a:r>
              <a:rPr lang="en-US" sz="1400" b="1" dirty="0"/>
              <a:t>+/60 days</a:t>
            </a:r>
          </a:p>
        </p:txBody>
      </p:sp>
      <p:sp>
        <p:nvSpPr>
          <p:cNvPr id="93" name="TextBox 92">
            <a:extLst>
              <a:ext uri="{FF2B5EF4-FFF2-40B4-BE49-F238E27FC236}">
                <a16:creationId xmlns:a16="http://schemas.microsoft.com/office/drawing/2014/main" id="{3A334CAF-8C2F-D539-329B-05A7AB41B6E6}"/>
              </a:ext>
            </a:extLst>
          </p:cNvPr>
          <p:cNvSpPr txBox="1"/>
          <p:nvPr/>
        </p:nvSpPr>
        <p:spPr>
          <a:xfrm>
            <a:off x="4437054" y="4843385"/>
            <a:ext cx="1264740" cy="307777"/>
          </a:xfrm>
          <a:prstGeom prst="rect">
            <a:avLst/>
          </a:prstGeom>
          <a:noFill/>
        </p:spPr>
        <p:txBody>
          <a:bodyPr wrap="square" rtlCol="0">
            <a:spAutoFit/>
          </a:bodyPr>
          <a:lstStyle/>
          <a:p>
            <a:r>
              <a:rPr lang="en-US" sz="1400" b="1" dirty="0"/>
              <a:t>6-24 months</a:t>
            </a:r>
          </a:p>
        </p:txBody>
      </p:sp>
      <p:sp>
        <p:nvSpPr>
          <p:cNvPr id="98" name="TextBox 97">
            <a:extLst>
              <a:ext uri="{FF2B5EF4-FFF2-40B4-BE49-F238E27FC236}">
                <a16:creationId xmlns:a16="http://schemas.microsoft.com/office/drawing/2014/main" id="{C53FE580-0B15-6B5A-5E85-228FE2A25208}"/>
              </a:ext>
            </a:extLst>
          </p:cNvPr>
          <p:cNvSpPr txBox="1"/>
          <p:nvPr/>
        </p:nvSpPr>
        <p:spPr>
          <a:xfrm>
            <a:off x="4463053" y="1454309"/>
            <a:ext cx="2890345" cy="523220"/>
          </a:xfrm>
          <a:prstGeom prst="rect">
            <a:avLst/>
          </a:prstGeom>
          <a:noFill/>
        </p:spPr>
        <p:txBody>
          <a:bodyPr wrap="square" rtlCol="0">
            <a:spAutoFit/>
          </a:bodyPr>
          <a:lstStyle/>
          <a:p>
            <a:pPr algn="ctr"/>
            <a:r>
              <a:rPr lang="en-US" sz="1400" b="1" dirty="0"/>
              <a:t>HUD Review and Issuance of the RAD Conversion Commitment (RCC)</a:t>
            </a:r>
          </a:p>
        </p:txBody>
      </p:sp>
      <p:pic>
        <p:nvPicPr>
          <p:cNvPr id="102" name="Graphic 101" descr="Calculator outline">
            <a:extLst>
              <a:ext uri="{FF2B5EF4-FFF2-40B4-BE49-F238E27FC236}">
                <a16:creationId xmlns:a16="http://schemas.microsoft.com/office/drawing/2014/main" id="{F47810DD-56A3-3F82-010B-A95424E7FD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31237" y="3950908"/>
            <a:ext cx="914400" cy="914400"/>
          </a:xfrm>
          <a:prstGeom prst="rect">
            <a:avLst/>
          </a:prstGeom>
        </p:spPr>
      </p:pic>
      <p:grpSp>
        <p:nvGrpSpPr>
          <p:cNvPr id="114" name="Group 113">
            <a:extLst>
              <a:ext uri="{FF2B5EF4-FFF2-40B4-BE49-F238E27FC236}">
                <a16:creationId xmlns:a16="http://schemas.microsoft.com/office/drawing/2014/main" id="{B0306FDA-8A23-4D02-1E89-5DCB220799BD}"/>
              </a:ext>
            </a:extLst>
          </p:cNvPr>
          <p:cNvGrpSpPr/>
          <p:nvPr/>
        </p:nvGrpSpPr>
        <p:grpSpPr>
          <a:xfrm>
            <a:off x="4355306" y="2003298"/>
            <a:ext cx="2138134" cy="3002183"/>
            <a:chOff x="4872978" y="2018576"/>
            <a:chExt cx="2138134" cy="3002183"/>
          </a:xfrm>
        </p:grpSpPr>
        <p:grpSp>
          <p:nvGrpSpPr>
            <p:cNvPr id="97" name="Group 96">
              <a:extLst>
                <a:ext uri="{FF2B5EF4-FFF2-40B4-BE49-F238E27FC236}">
                  <a16:creationId xmlns:a16="http://schemas.microsoft.com/office/drawing/2014/main" id="{30F458DF-DBD8-7F66-90D1-1661A72894E2}"/>
                </a:ext>
              </a:extLst>
            </p:cNvPr>
            <p:cNvGrpSpPr/>
            <p:nvPr/>
          </p:nvGrpSpPr>
          <p:grpSpPr>
            <a:xfrm>
              <a:off x="4872978" y="2018576"/>
              <a:ext cx="2138134" cy="3002183"/>
              <a:chOff x="5176914" y="1979453"/>
              <a:chExt cx="2138134" cy="3002183"/>
            </a:xfrm>
          </p:grpSpPr>
          <p:grpSp>
            <p:nvGrpSpPr>
              <p:cNvPr id="55" name="Group 54">
                <a:extLst>
                  <a:ext uri="{FF2B5EF4-FFF2-40B4-BE49-F238E27FC236}">
                    <a16:creationId xmlns:a16="http://schemas.microsoft.com/office/drawing/2014/main" id="{70AFABB9-B8F0-A1C8-72CF-3F0FEDCD5B63}"/>
                  </a:ext>
                </a:extLst>
              </p:cNvPr>
              <p:cNvGrpSpPr/>
              <p:nvPr/>
            </p:nvGrpSpPr>
            <p:grpSpPr>
              <a:xfrm>
                <a:off x="5176914" y="1979453"/>
                <a:ext cx="2138134" cy="3002183"/>
                <a:chOff x="428122" y="1122030"/>
                <a:chExt cx="2983225" cy="3999629"/>
              </a:xfrm>
            </p:grpSpPr>
            <p:sp>
              <p:nvSpPr>
                <p:cNvPr id="56" name="Arc 55">
                  <a:extLst>
                    <a:ext uri="{FF2B5EF4-FFF2-40B4-BE49-F238E27FC236}">
                      <a16:creationId xmlns:a16="http://schemas.microsoft.com/office/drawing/2014/main" id="{953C8B37-E454-0F3F-01FF-FD4ACE614D1D}"/>
                    </a:ext>
                  </a:extLst>
                </p:cNvPr>
                <p:cNvSpPr/>
                <p:nvPr/>
              </p:nvSpPr>
              <p:spPr>
                <a:xfrm>
                  <a:off x="1706480" y="3535462"/>
                  <a:ext cx="1704867" cy="1586197"/>
                </a:xfrm>
                <a:prstGeom prst="arc">
                  <a:avLst>
                    <a:gd name="adj1" fmla="val 16200000"/>
                    <a:gd name="adj2" fmla="val 118035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E8BD5903-98DE-FD8F-3AD0-F24FB2AEE3A0}"/>
                    </a:ext>
                  </a:extLst>
                </p:cNvPr>
                <p:cNvCxnSpPr>
                  <a:cxnSpLocks/>
                  <a:stCxn id="56" idx="2"/>
                </p:cNvCxnSpPr>
                <p:nvPr/>
              </p:nvCxnSpPr>
              <p:spPr>
                <a:xfrm flipH="1">
                  <a:off x="428122" y="4094836"/>
                  <a:ext cx="1316215" cy="0"/>
                </a:xfrm>
                <a:prstGeom prst="line">
                  <a:avLst/>
                </a:prstGeom>
                <a:ln w="28575">
                  <a:solidFill>
                    <a:srgbClr val="FFC000"/>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B4DDEAB-2A24-758E-7C46-32723AE2419C}"/>
                    </a:ext>
                  </a:extLst>
                </p:cNvPr>
                <p:cNvCxnSpPr>
                  <a:cxnSpLocks/>
                  <a:stCxn id="56" idx="0"/>
                </p:cNvCxnSpPr>
                <p:nvPr/>
              </p:nvCxnSpPr>
              <p:spPr>
                <a:xfrm flipH="1" flipV="1">
                  <a:off x="2558912" y="1122030"/>
                  <a:ext cx="1" cy="2413432"/>
                </a:xfrm>
                <a:prstGeom prst="line">
                  <a:avLst/>
                </a:prstGeom>
                <a:ln w="28575">
                  <a:solidFill>
                    <a:srgbClr val="FFC000"/>
                  </a:solidFill>
                  <a:tailEnd type="oval"/>
                </a:ln>
              </p:spPr>
              <p:style>
                <a:lnRef idx="1">
                  <a:schemeClr val="accent1"/>
                </a:lnRef>
                <a:fillRef idx="0">
                  <a:schemeClr val="accent1"/>
                </a:fillRef>
                <a:effectRef idx="0">
                  <a:schemeClr val="accent1"/>
                </a:effectRef>
                <a:fontRef idx="minor">
                  <a:schemeClr val="tx1"/>
                </a:fontRef>
              </p:style>
            </p:cxnSp>
          </p:grpSp>
          <p:sp>
            <p:nvSpPr>
              <p:cNvPr id="59" name="Flowchart: Connector 58">
                <a:extLst>
                  <a:ext uri="{FF2B5EF4-FFF2-40B4-BE49-F238E27FC236}">
                    <a16:creationId xmlns:a16="http://schemas.microsoft.com/office/drawing/2014/main" id="{6207DF98-E1E5-2461-E722-20ACDDF8AD52}"/>
                  </a:ext>
                </a:extLst>
              </p:cNvPr>
              <p:cNvSpPr/>
              <p:nvPr/>
            </p:nvSpPr>
            <p:spPr>
              <a:xfrm>
                <a:off x="6197939" y="3873007"/>
                <a:ext cx="1012307" cy="1012196"/>
              </a:xfrm>
              <a:prstGeom prst="flowChartConnector">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Graphic 106" descr="Checklist outline">
              <a:extLst>
                <a:ext uri="{FF2B5EF4-FFF2-40B4-BE49-F238E27FC236}">
                  <a16:creationId xmlns:a16="http://schemas.microsoft.com/office/drawing/2014/main" id="{CE8C5CEA-CD20-B00C-02D0-904EF4B5FD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65548" y="4002953"/>
              <a:ext cx="869215" cy="869215"/>
            </a:xfrm>
            <a:prstGeom prst="rect">
              <a:avLst/>
            </a:prstGeom>
          </p:spPr>
        </p:pic>
      </p:grpSp>
      <p:sp>
        <p:nvSpPr>
          <p:cNvPr id="111" name="TextBox 110">
            <a:extLst>
              <a:ext uri="{FF2B5EF4-FFF2-40B4-BE49-F238E27FC236}">
                <a16:creationId xmlns:a16="http://schemas.microsoft.com/office/drawing/2014/main" id="{DE90EE6A-CAAC-5B54-CCD7-FD4E5D1C7844}"/>
              </a:ext>
            </a:extLst>
          </p:cNvPr>
          <p:cNvSpPr txBox="1"/>
          <p:nvPr/>
        </p:nvSpPr>
        <p:spPr>
          <a:xfrm>
            <a:off x="5916720" y="2396774"/>
            <a:ext cx="2498544" cy="1446550"/>
          </a:xfrm>
          <a:prstGeom prst="rect">
            <a:avLst/>
          </a:prstGeom>
          <a:noFill/>
        </p:spPr>
        <p:txBody>
          <a:bodyPr wrap="square">
            <a:spAutoFit/>
          </a:bodyPr>
          <a:lstStyle/>
          <a:p>
            <a:pPr marL="171450" indent="-171450">
              <a:buFont typeface="Arial" panose="020B0604020202020204" pitchFamily="34" charset="0"/>
              <a:buChar char="•"/>
            </a:pPr>
            <a:r>
              <a:rPr lang="en-US" sz="1100" dirty="0"/>
              <a:t>HUD reviews for long-term physical and financial viability</a:t>
            </a:r>
          </a:p>
          <a:p>
            <a:pPr marL="171450" indent="-171450">
              <a:buFont typeface="Arial" panose="020B0604020202020204" pitchFamily="34" charset="0"/>
              <a:buChar char="•"/>
            </a:pPr>
            <a:r>
              <a:rPr lang="en-US" sz="1100" dirty="0"/>
              <a:t> HUD reviews for long-term preservation and resident protections</a:t>
            </a:r>
          </a:p>
          <a:p>
            <a:pPr marL="171450" indent="-171450">
              <a:buFont typeface="Arial" panose="020B0604020202020204" pitchFamily="34" charset="0"/>
              <a:buChar char="•"/>
            </a:pPr>
            <a:r>
              <a:rPr lang="en-US" sz="1100" dirty="0"/>
              <a:t>Conditional approval of conversion plans</a:t>
            </a:r>
          </a:p>
          <a:p>
            <a:pPr marL="171450" indent="-171450">
              <a:buFont typeface="Arial" panose="020B0604020202020204" pitchFamily="34" charset="0"/>
              <a:buChar char="•"/>
            </a:pPr>
            <a:r>
              <a:rPr lang="en-US" sz="1100" dirty="0"/>
              <a:t>RCC sets out terms of conversion and expected construction</a:t>
            </a:r>
          </a:p>
        </p:txBody>
      </p:sp>
      <p:cxnSp>
        <p:nvCxnSpPr>
          <p:cNvPr id="112" name="Straight Connector 111">
            <a:extLst>
              <a:ext uri="{FF2B5EF4-FFF2-40B4-BE49-F238E27FC236}">
                <a16:creationId xmlns:a16="http://schemas.microsoft.com/office/drawing/2014/main" id="{1B60DE4F-0CDC-459C-DBC7-00D8FD3F9D91}"/>
              </a:ext>
            </a:extLst>
          </p:cNvPr>
          <p:cNvCxnSpPr>
            <a:cxnSpLocks/>
          </p:cNvCxnSpPr>
          <p:nvPr/>
        </p:nvCxnSpPr>
        <p:spPr>
          <a:xfrm flipV="1">
            <a:off x="6033912" y="2398386"/>
            <a:ext cx="2264161" cy="569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BA6153B9-71FB-CB4D-E800-15CF301191E9}"/>
              </a:ext>
            </a:extLst>
          </p:cNvPr>
          <p:cNvSpPr txBox="1"/>
          <p:nvPr/>
        </p:nvSpPr>
        <p:spPr>
          <a:xfrm>
            <a:off x="6538236" y="2072177"/>
            <a:ext cx="1538846" cy="307777"/>
          </a:xfrm>
          <a:prstGeom prst="rect">
            <a:avLst/>
          </a:prstGeom>
          <a:noFill/>
        </p:spPr>
        <p:txBody>
          <a:bodyPr wrap="square" rtlCol="0">
            <a:spAutoFit/>
          </a:bodyPr>
          <a:lstStyle/>
          <a:p>
            <a:r>
              <a:rPr lang="en-US" sz="1400" b="1" dirty="0"/>
              <a:t>+/- 90 days</a:t>
            </a:r>
          </a:p>
        </p:txBody>
      </p:sp>
      <p:grpSp>
        <p:nvGrpSpPr>
          <p:cNvPr id="124" name="Group 123">
            <a:extLst>
              <a:ext uri="{FF2B5EF4-FFF2-40B4-BE49-F238E27FC236}">
                <a16:creationId xmlns:a16="http://schemas.microsoft.com/office/drawing/2014/main" id="{DBBAF38D-F595-4CAC-59F4-5B7082DD24BD}"/>
              </a:ext>
            </a:extLst>
          </p:cNvPr>
          <p:cNvGrpSpPr/>
          <p:nvPr/>
        </p:nvGrpSpPr>
        <p:grpSpPr>
          <a:xfrm>
            <a:off x="8501662" y="1952730"/>
            <a:ext cx="2334116" cy="3064772"/>
            <a:chOff x="9357519" y="2013174"/>
            <a:chExt cx="2334116" cy="3064772"/>
          </a:xfrm>
        </p:grpSpPr>
        <p:grpSp>
          <p:nvGrpSpPr>
            <p:cNvPr id="119" name="Group 118">
              <a:extLst>
                <a:ext uri="{FF2B5EF4-FFF2-40B4-BE49-F238E27FC236}">
                  <a16:creationId xmlns:a16="http://schemas.microsoft.com/office/drawing/2014/main" id="{A9C6072B-6397-1D21-1978-D53B434A6C12}"/>
                </a:ext>
              </a:extLst>
            </p:cNvPr>
            <p:cNvGrpSpPr/>
            <p:nvPr/>
          </p:nvGrpSpPr>
          <p:grpSpPr>
            <a:xfrm>
              <a:off x="9357519" y="2013174"/>
              <a:ext cx="2334116" cy="3064772"/>
              <a:chOff x="9794349" y="1881154"/>
              <a:chExt cx="2334116" cy="3064772"/>
            </a:xfrm>
          </p:grpSpPr>
          <p:grpSp>
            <p:nvGrpSpPr>
              <p:cNvPr id="66" name="Group 65">
                <a:extLst>
                  <a:ext uri="{FF2B5EF4-FFF2-40B4-BE49-F238E27FC236}">
                    <a16:creationId xmlns:a16="http://schemas.microsoft.com/office/drawing/2014/main" id="{EFB2E572-4519-376C-0740-E9D9616245C5}"/>
                  </a:ext>
                </a:extLst>
              </p:cNvPr>
              <p:cNvGrpSpPr/>
              <p:nvPr/>
            </p:nvGrpSpPr>
            <p:grpSpPr>
              <a:xfrm>
                <a:off x="9794349" y="1881154"/>
                <a:ext cx="2334116" cy="3064772"/>
                <a:chOff x="154678" y="1038646"/>
                <a:chExt cx="3256669" cy="4083013"/>
              </a:xfrm>
            </p:grpSpPr>
            <p:sp>
              <p:nvSpPr>
                <p:cNvPr id="67" name="Arc 66">
                  <a:extLst>
                    <a:ext uri="{FF2B5EF4-FFF2-40B4-BE49-F238E27FC236}">
                      <a16:creationId xmlns:a16="http://schemas.microsoft.com/office/drawing/2014/main" id="{AC5FB916-60B9-DF42-F9F0-3067B2B218C5}"/>
                    </a:ext>
                  </a:extLst>
                </p:cNvPr>
                <p:cNvSpPr/>
                <p:nvPr/>
              </p:nvSpPr>
              <p:spPr>
                <a:xfrm>
                  <a:off x="1706480" y="3535462"/>
                  <a:ext cx="1704867" cy="1586197"/>
                </a:xfrm>
                <a:prstGeom prst="arc">
                  <a:avLst>
                    <a:gd name="adj1" fmla="val 16200000"/>
                    <a:gd name="adj2" fmla="val 118035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3988EFCF-8E26-3132-8603-BBF11C3646A6}"/>
                    </a:ext>
                  </a:extLst>
                </p:cNvPr>
                <p:cNvCxnSpPr>
                  <a:cxnSpLocks/>
                  <a:stCxn id="67" idx="2"/>
                </p:cNvCxnSpPr>
                <p:nvPr/>
              </p:nvCxnSpPr>
              <p:spPr>
                <a:xfrm flipH="1">
                  <a:off x="154678" y="4094836"/>
                  <a:ext cx="1589658" cy="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033F3540-1DE4-4EDD-1CC3-6E097C81568F}"/>
                    </a:ext>
                  </a:extLst>
                </p:cNvPr>
                <p:cNvCxnSpPr>
                  <a:cxnSpLocks/>
                  <a:stCxn id="67" idx="0"/>
                </p:cNvCxnSpPr>
                <p:nvPr/>
              </p:nvCxnSpPr>
              <p:spPr>
                <a:xfrm flipV="1">
                  <a:off x="2558914" y="1038646"/>
                  <a:ext cx="0" cy="2496815"/>
                </a:xfrm>
                <a:prstGeom prst="line">
                  <a:avLst/>
                </a:prstGeom>
                <a:ln w="28575">
                  <a:solidFill>
                    <a:srgbClr val="92D050"/>
                  </a:solidFill>
                  <a:tailEnd type="oval"/>
                </a:ln>
              </p:spPr>
              <p:style>
                <a:lnRef idx="1">
                  <a:schemeClr val="accent1"/>
                </a:lnRef>
                <a:fillRef idx="0">
                  <a:schemeClr val="accent1"/>
                </a:fillRef>
                <a:effectRef idx="0">
                  <a:schemeClr val="accent1"/>
                </a:effectRef>
                <a:fontRef idx="minor">
                  <a:schemeClr val="tx1"/>
                </a:fontRef>
              </p:style>
            </p:cxnSp>
          </p:grpSp>
          <p:sp>
            <p:nvSpPr>
              <p:cNvPr id="70" name="Flowchart: Connector 69">
                <a:extLst>
                  <a:ext uri="{FF2B5EF4-FFF2-40B4-BE49-F238E27FC236}">
                    <a16:creationId xmlns:a16="http://schemas.microsoft.com/office/drawing/2014/main" id="{0912FFE8-4019-48CC-C054-63D3E16E418A}"/>
                  </a:ext>
                </a:extLst>
              </p:cNvPr>
              <p:cNvSpPr/>
              <p:nvPr/>
            </p:nvSpPr>
            <p:spPr>
              <a:xfrm>
                <a:off x="11023566" y="3854803"/>
                <a:ext cx="1012307" cy="1012196"/>
              </a:xfrm>
              <a:prstGeom prst="flowChartConnector">
                <a:avLst/>
              </a:prstGeom>
              <a:solidFill>
                <a:srgbClr val="6BA154"/>
              </a:solidFill>
              <a:ln w="19050">
                <a:solidFill>
                  <a:srgbClr val="6BA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1" name="Graphic 120" descr="Hammer outline">
              <a:extLst>
                <a:ext uri="{FF2B5EF4-FFF2-40B4-BE49-F238E27FC236}">
                  <a16:creationId xmlns:a16="http://schemas.microsoft.com/office/drawing/2014/main" id="{E54780CE-7986-19B4-F89A-17341A068F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42587" y="4050539"/>
              <a:ext cx="830018" cy="830018"/>
            </a:xfrm>
            <a:prstGeom prst="rect">
              <a:avLst/>
            </a:prstGeom>
          </p:spPr>
        </p:pic>
      </p:grpSp>
      <p:grpSp>
        <p:nvGrpSpPr>
          <p:cNvPr id="137" name="Group 136">
            <a:extLst>
              <a:ext uri="{FF2B5EF4-FFF2-40B4-BE49-F238E27FC236}">
                <a16:creationId xmlns:a16="http://schemas.microsoft.com/office/drawing/2014/main" id="{228D8424-CF33-BCDA-AABB-23A7E1C9996A}"/>
              </a:ext>
            </a:extLst>
          </p:cNvPr>
          <p:cNvGrpSpPr/>
          <p:nvPr/>
        </p:nvGrpSpPr>
        <p:grpSpPr>
          <a:xfrm>
            <a:off x="6481762" y="3686669"/>
            <a:ext cx="2002443" cy="2376553"/>
            <a:chOff x="7175546" y="3793236"/>
            <a:chExt cx="2002443" cy="2376553"/>
          </a:xfrm>
        </p:grpSpPr>
        <p:grpSp>
          <p:nvGrpSpPr>
            <p:cNvPr id="118" name="Group 117">
              <a:extLst>
                <a:ext uri="{FF2B5EF4-FFF2-40B4-BE49-F238E27FC236}">
                  <a16:creationId xmlns:a16="http://schemas.microsoft.com/office/drawing/2014/main" id="{1112970D-973C-5C9C-DC33-6504C2AA9A2A}"/>
                </a:ext>
              </a:extLst>
            </p:cNvPr>
            <p:cNvGrpSpPr/>
            <p:nvPr/>
          </p:nvGrpSpPr>
          <p:grpSpPr>
            <a:xfrm>
              <a:off x="7175546" y="3793236"/>
              <a:ext cx="2002443" cy="2376553"/>
              <a:chOff x="7606140" y="3564221"/>
              <a:chExt cx="2002443" cy="2376553"/>
            </a:xfrm>
          </p:grpSpPr>
          <p:grpSp>
            <p:nvGrpSpPr>
              <p:cNvPr id="60" name="Group 59">
                <a:extLst>
                  <a:ext uri="{FF2B5EF4-FFF2-40B4-BE49-F238E27FC236}">
                    <a16:creationId xmlns:a16="http://schemas.microsoft.com/office/drawing/2014/main" id="{1B123A58-DC42-D975-EC3A-2EDDCA646EC3}"/>
                  </a:ext>
                </a:extLst>
              </p:cNvPr>
              <p:cNvGrpSpPr/>
              <p:nvPr/>
            </p:nvGrpSpPr>
            <p:grpSpPr>
              <a:xfrm>
                <a:off x="7606140" y="3564221"/>
                <a:ext cx="2002443" cy="2376553"/>
                <a:chOff x="2734889" y="3671822"/>
                <a:chExt cx="2002443" cy="2376553"/>
              </a:xfrm>
            </p:grpSpPr>
            <p:grpSp>
              <p:nvGrpSpPr>
                <p:cNvPr id="61" name="Group 60">
                  <a:extLst>
                    <a:ext uri="{FF2B5EF4-FFF2-40B4-BE49-F238E27FC236}">
                      <a16:creationId xmlns:a16="http://schemas.microsoft.com/office/drawing/2014/main" id="{B4BA7E1A-8B28-D211-43EF-9FCBFB94892A}"/>
                    </a:ext>
                  </a:extLst>
                </p:cNvPr>
                <p:cNvGrpSpPr/>
                <p:nvPr/>
              </p:nvGrpSpPr>
              <p:grpSpPr>
                <a:xfrm rot="10800000">
                  <a:off x="2734889" y="3671822"/>
                  <a:ext cx="2002443" cy="1221911"/>
                  <a:chOff x="1399843" y="2057115"/>
                  <a:chExt cx="2793903" cy="1627878"/>
                </a:xfrm>
              </p:grpSpPr>
              <p:sp>
                <p:nvSpPr>
                  <p:cNvPr id="63" name="Arc 62">
                    <a:extLst>
                      <a:ext uri="{FF2B5EF4-FFF2-40B4-BE49-F238E27FC236}">
                        <a16:creationId xmlns:a16="http://schemas.microsoft.com/office/drawing/2014/main" id="{15A27EAE-900F-4D4D-4B4C-379046B41010}"/>
                      </a:ext>
                    </a:extLst>
                  </p:cNvPr>
                  <p:cNvSpPr/>
                  <p:nvPr/>
                </p:nvSpPr>
                <p:spPr>
                  <a:xfrm rot="4892865">
                    <a:off x="1416512" y="2040446"/>
                    <a:ext cx="1627878" cy="1661215"/>
                  </a:xfrm>
                  <a:prstGeom prst="arc">
                    <a:avLst>
                      <a:gd name="adj1" fmla="val 16200000"/>
                      <a:gd name="adj2" fmla="val 1180352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EF0AAF85-FA18-0543-416C-A71A6F5582A8}"/>
                      </a:ext>
                    </a:extLst>
                  </p:cNvPr>
                  <p:cNvCxnSpPr>
                    <a:cxnSpLocks/>
                  </p:cNvCxnSpPr>
                  <p:nvPr/>
                </p:nvCxnSpPr>
                <p:spPr>
                  <a:xfrm rot="10800000" flipV="1">
                    <a:off x="3045029" y="2771408"/>
                    <a:ext cx="1148717" cy="371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grpSp>
            <p:cxnSp>
              <p:nvCxnSpPr>
                <p:cNvPr id="62" name="Straight Connector 61">
                  <a:extLst>
                    <a:ext uri="{FF2B5EF4-FFF2-40B4-BE49-F238E27FC236}">
                      <a16:creationId xmlns:a16="http://schemas.microsoft.com/office/drawing/2014/main" id="{98D07129-C933-7ED5-62BD-B889B7ACBF29}"/>
                    </a:ext>
                  </a:extLst>
                </p:cNvPr>
                <p:cNvCxnSpPr>
                  <a:cxnSpLocks/>
                </p:cNvCxnSpPr>
                <p:nvPr/>
              </p:nvCxnSpPr>
              <p:spPr>
                <a:xfrm>
                  <a:off x="4064800" y="4868307"/>
                  <a:ext cx="0" cy="1180068"/>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grpSp>
          <p:sp>
            <p:nvSpPr>
              <p:cNvPr id="65" name="Flowchart: Connector 64">
                <a:extLst>
                  <a:ext uri="{FF2B5EF4-FFF2-40B4-BE49-F238E27FC236}">
                    <a16:creationId xmlns:a16="http://schemas.microsoft.com/office/drawing/2014/main" id="{A933B31B-68A8-EDC9-2B47-7AAD7AFACB5F}"/>
                  </a:ext>
                </a:extLst>
              </p:cNvPr>
              <p:cNvSpPr/>
              <p:nvPr/>
            </p:nvSpPr>
            <p:spPr>
              <a:xfrm>
                <a:off x="8507116" y="3669079"/>
                <a:ext cx="1012307" cy="1012196"/>
              </a:xfrm>
              <a:prstGeom prst="flowChartConnector">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0" name="Graphic 129" descr="Transfer outline">
              <a:extLst>
                <a:ext uri="{FF2B5EF4-FFF2-40B4-BE49-F238E27FC236}">
                  <a16:creationId xmlns:a16="http://schemas.microsoft.com/office/drawing/2014/main" id="{E82A9D54-347F-385F-B1F4-7985F5A6D6C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85613" y="4008506"/>
              <a:ext cx="834879" cy="834879"/>
            </a:xfrm>
            <a:prstGeom prst="rect">
              <a:avLst/>
            </a:prstGeom>
          </p:spPr>
        </p:pic>
      </p:grpSp>
      <p:sp>
        <p:nvSpPr>
          <p:cNvPr id="133" name="TextBox 132">
            <a:extLst>
              <a:ext uri="{FF2B5EF4-FFF2-40B4-BE49-F238E27FC236}">
                <a16:creationId xmlns:a16="http://schemas.microsoft.com/office/drawing/2014/main" id="{B2E79296-B9AF-D109-7AFB-10AD635FBC5A}"/>
              </a:ext>
            </a:extLst>
          </p:cNvPr>
          <p:cNvSpPr txBox="1"/>
          <p:nvPr/>
        </p:nvSpPr>
        <p:spPr>
          <a:xfrm>
            <a:off x="6869530" y="6155492"/>
            <a:ext cx="1838052" cy="523220"/>
          </a:xfrm>
          <a:prstGeom prst="rect">
            <a:avLst/>
          </a:prstGeom>
          <a:noFill/>
        </p:spPr>
        <p:txBody>
          <a:bodyPr wrap="square">
            <a:spAutoFit/>
          </a:bodyPr>
          <a:lstStyle/>
          <a:p>
            <a:pPr algn="ctr"/>
            <a:r>
              <a:rPr lang="en-US" sz="1400" b="1" dirty="0"/>
              <a:t>Closing and Conversion</a:t>
            </a:r>
          </a:p>
        </p:txBody>
      </p:sp>
      <p:sp>
        <p:nvSpPr>
          <p:cNvPr id="135" name="TextBox 134">
            <a:extLst>
              <a:ext uri="{FF2B5EF4-FFF2-40B4-BE49-F238E27FC236}">
                <a16:creationId xmlns:a16="http://schemas.microsoft.com/office/drawing/2014/main" id="{E7BFFEED-0FFD-5024-C47B-920A7EAB8944}"/>
              </a:ext>
            </a:extLst>
          </p:cNvPr>
          <p:cNvSpPr txBox="1"/>
          <p:nvPr/>
        </p:nvSpPr>
        <p:spPr>
          <a:xfrm>
            <a:off x="8921023" y="1539578"/>
            <a:ext cx="2600448" cy="307777"/>
          </a:xfrm>
          <a:prstGeom prst="rect">
            <a:avLst/>
          </a:prstGeom>
          <a:noFill/>
        </p:spPr>
        <p:txBody>
          <a:bodyPr wrap="square">
            <a:spAutoFit/>
          </a:bodyPr>
          <a:lstStyle/>
          <a:p>
            <a:pPr algn="ctr"/>
            <a:r>
              <a:rPr lang="en-US" sz="1400" b="1" dirty="0"/>
              <a:t>Construction</a:t>
            </a:r>
          </a:p>
        </p:txBody>
      </p:sp>
      <p:sp>
        <p:nvSpPr>
          <p:cNvPr id="140" name="TextBox 139">
            <a:extLst>
              <a:ext uri="{FF2B5EF4-FFF2-40B4-BE49-F238E27FC236}">
                <a16:creationId xmlns:a16="http://schemas.microsoft.com/office/drawing/2014/main" id="{C0166D4E-8D2C-EBFC-06D1-B3C098AA4BD3}"/>
              </a:ext>
            </a:extLst>
          </p:cNvPr>
          <p:cNvSpPr txBox="1"/>
          <p:nvPr/>
        </p:nvSpPr>
        <p:spPr>
          <a:xfrm>
            <a:off x="8100041" y="4986741"/>
            <a:ext cx="1859930" cy="1277273"/>
          </a:xfrm>
          <a:prstGeom prst="rect">
            <a:avLst/>
          </a:prstGeom>
          <a:noFill/>
        </p:spPr>
        <p:txBody>
          <a:bodyPr wrap="square">
            <a:spAutoFit/>
          </a:bodyPr>
          <a:lstStyle/>
          <a:p>
            <a:pPr marL="171450" indent="-171450">
              <a:buFont typeface="Arial" panose="020B0604020202020204" pitchFamily="34" charset="0"/>
              <a:buChar char="•"/>
            </a:pPr>
            <a:r>
              <a:rPr lang="en-US" sz="1100" dirty="0"/>
              <a:t>Removal from public housing program</a:t>
            </a:r>
          </a:p>
          <a:p>
            <a:pPr marL="171450" indent="-171450">
              <a:buFont typeface="Arial" panose="020B0604020202020204" pitchFamily="34" charset="0"/>
              <a:buChar char="•"/>
            </a:pPr>
            <a:r>
              <a:rPr lang="en-US" sz="1100" dirty="0"/>
              <a:t>Entry into Section 8 Housing Assistance Payments (HAP) Contract and RAD Use Agreement</a:t>
            </a:r>
          </a:p>
          <a:p>
            <a:pPr marL="171450" indent="-171450">
              <a:buFont typeface="Arial" panose="020B0604020202020204" pitchFamily="34" charset="0"/>
              <a:buChar char="•"/>
            </a:pPr>
            <a:r>
              <a:rPr lang="en-US" sz="1100" dirty="0"/>
              <a:t>Residents sign new leases </a:t>
            </a:r>
          </a:p>
        </p:txBody>
      </p:sp>
      <p:cxnSp>
        <p:nvCxnSpPr>
          <p:cNvPr id="141" name="Straight Connector 140">
            <a:extLst>
              <a:ext uri="{FF2B5EF4-FFF2-40B4-BE49-F238E27FC236}">
                <a16:creationId xmlns:a16="http://schemas.microsoft.com/office/drawing/2014/main" id="{5CC103B9-6C0E-604F-6E75-05E30CE484A7}"/>
              </a:ext>
            </a:extLst>
          </p:cNvPr>
          <p:cNvCxnSpPr>
            <a:cxnSpLocks/>
          </p:cNvCxnSpPr>
          <p:nvPr/>
        </p:nvCxnSpPr>
        <p:spPr>
          <a:xfrm>
            <a:off x="8326812" y="4923418"/>
            <a:ext cx="1296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83B32FC9-8D55-E360-BE51-932E058C9225}"/>
              </a:ext>
            </a:extLst>
          </p:cNvPr>
          <p:cNvSpPr txBox="1"/>
          <p:nvPr/>
        </p:nvSpPr>
        <p:spPr>
          <a:xfrm>
            <a:off x="8435799" y="4593837"/>
            <a:ext cx="1538846" cy="307777"/>
          </a:xfrm>
          <a:prstGeom prst="rect">
            <a:avLst/>
          </a:prstGeom>
          <a:noFill/>
        </p:spPr>
        <p:txBody>
          <a:bodyPr wrap="square" rtlCol="0">
            <a:spAutoFit/>
          </a:bodyPr>
          <a:lstStyle/>
          <a:p>
            <a:r>
              <a:rPr lang="en-US" sz="1400" b="1" dirty="0"/>
              <a:t>+/- 60 days</a:t>
            </a:r>
          </a:p>
        </p:txBody>
      </p:sp>
      <p:sp>
        <p:nvSpPr>
          <p:cNvPr id="3" name="TextBox 2">
            <a:extLst>
              <a:ext uri="{FF2B5EF4-FFF2-40B4-BE49-F238E27FC236}">
                <a16:creationId xmlns:a16="http://schemas.microsoft.com/office/drawing/2014/main" id="{2AE1A963-2D5A-9474-AD42-F1C13F9429FD}"/>
              </a:ext>
            </a:extLst>
          </p:cNvPr>
          <p:cNvSpPr txBox="1"/>
          <p:nvPr/>
        </p:nvSpPr>
        <p:spPr>
          <a:xfrm>
            <a:off x="10377099" y="2061773"/>
            <a:ext cx="1641680" cy="1954381"/>
          </a:xfrm>
          <a:prstGeom prst="rect">
            <a:avLst/>
          </a:prstGeom>
          <a:noFill/>
        </p:spPr>
        <p:txBody>
          <a:bodyPr wrap="square">
            <a:spAutoFit/>
          </a:bodyPr>
          <a:lstStyle/>
          <a:p>
            <a:pPr marL="171450" indent="-171450">
              <a:buFont typeface="Arial" panose="020B0604020202020204" pitchFamily="34" charset="0"/>
              <a:buChar char="•"/>
            </a:pPr>
            <a:r>
              <a:rPr lang="en-US" sz="1100" dirty="0"/>
              <a:t>Work called for in the RCC is completed</a:t>
            </a:r>
          </a:p>
          <a:p>
            <a:pPr marL="171450" indent="-171450">
              <a:buFont typeface="Arial" panose="020B0604020202020204" pitchFamily="34" charset="0"/>
              <a:buChar char="•"/>
            </a:pPr>
            <a:r>
              <a:rPr lang="en-US" sz="1100" dirty="0"/>
              <a:t>Resident relocation if necessary to permit the improvements</a:t>
            </a:r>
          </a:p>
          <a:p>
            <a:pPr marL="171450" indent="-171450">
              <a:buFont typeface="Arial" panose="020B0604020202020204" pitchFamily="34" charset="0"/>
              <a:buChar char="•"/>
            </a:pPr>
            <a:r>
              <a:rPr lang="en-US" sz="1100" dirty="0"/>
              <a:t>Resident right to return</a:t>
            </a:r>
          </a:p>
          <a:p>
            <a:pPr marL="171450" indent="-171450">
              <a:buFont typeface="Arial" panose="020B0604020202020204" pitchFamily="34" charset="0"/>
              <a:buChar char="•"/>
            </a:pPr>
            <a:r>
              <a:rPr lang="en-US" sz="1100" dirty="0"/>
              <a:t>Resident opportunities through Section 3</a:t>
            </a:r>
          </a:p>
          <a:p>
            <a:pPr marL="171450" indent="-171450">
              <a:buFont typeface="Arial" panose="020B0604020202020204" pitchFamily="34" charset="0"/>
              <a:buChar char="•"/>
            </a:pPr>
            <a:r>
              <a:rPr lang="en-US" sz="1100" dirty="0"/>
              <a:t>Davis-Bacon wages</a:t>
            </a:r>
          </a:p>
        </p:txBody>
      </p:sp>
      <p:cxnSp>
        <p:nvCxnSpPr>
          <p:cNvPr id="5" name="Straight Connector 4">
            <a:extLst>
              <a:ext uri="{FF2B5EF4-FFF2-40B4-BE49-F238E27FC236}">
                <a16:creationId xmlns:a16="http://schemas.microsoft.com/office/drawing/2014/main" id="{D3606B7C-E2E6-05E1-5F55-8B3186C56612}"/>
              </a:ext>
            </a:extLst>
          </p:cNvPr>
          <p:cNvCxnSpPr>
            <a:cxnSpLocks/>
          </p:cNvCxnSpPr>
          <p:nvPr/>
        </p:nvCxnSpPr>
        <p:spPr>
          <a:xfrm>
            <a:off x="10463887" y="2086870"/>
            <a:ext cx="1296206" cy="0"/>
          </a:xfrm>
          <a:prstGeom prst="line">
            <a:avLst/>
          </a:prstGeom>
          <a:ln w="28575">
            <a:solidFill>
              <a:srgbClr val="6BA15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88ED98-242E-4D18-1B20-82D531C1FE17}"/>
              </a:ext>
            </a:extLst>
          </p:cNvPr>
          <p:cNvSpPr txBox="1"/>
          <p:nvPr/>
        </p:nvSpPr>
        <p:spPr>
          <a:xfrm>
            <a:off x="10588163" y="1779093"/>
            <a:ext cx="1538846" cy="307777"/>
          </a:xfrm>
          <a:prstGeom prst="rect">
            <a:avLst/>
          </a:prstGeom>
          <a:noFill/>
        </p:spPr>
        <p:txBody>
          <a:bodyPr wrap="square" rtlCol="0">
            <a:spAutoFit/>
          </a:bodyPr>
          <a:lstStyle/>
          <a:p>
            <a:r>
              <a:rPr lang="en-US" sz="1400" b="1" dirty="0"/>
              <a:t>0-18 months</a:t>
            </a:r>
          </a:p>
        </p:txBody>
      </p:sp>
    </p:spTree>
    <p:extLst>
      <p:ext uri="{BB962C8B-B14F-4D97-AF65-F5344CB8AC3E}">
        <p14:creationId xmlns:p14="http://schemas.microsoft.com/office/powerpoint/2010/main" val="701563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ar parked on the side of a building&#10;&#10;Description automatically generated">
            <a:extLst>
              <a:ext uri="{FF2B5EF4-FFF2-40B4-BE49-F238E27FC236}">
                <a16:creationId xmlns:a16="http://schemas.microsoft.com/office/drawing/2014/main" id="{DD3E75B6-65A7-59BC-D1E3-354EE0698659}"/>
              </a:ext>
            </a:extLst>
          </p:cNvPr>
          <p:cNvPicPr>
            <a:picLocks noChangeAspect="1"/>
          </p:cNvPicPr>
          <p:nvPr/>
        </p:nvPicPr>
        <p:blipFill rotWithShape="1">
          <a:blip r:embed="rId3" cstate="screen">
            <a:alphaModFix amt="63000"/>
            <a:extLst>
              <a:ext uri="{28A0092B-C50C-407E-A947-70E740481C1C}">
                <a14:useLocalDpi xmlns:a14="http://schemas.microsoft.com/office/drawing/2010/main" val="0"/>
              </a:ext>
            </a:extLst>
          </a:blip>
          <a:srcRect/>
          <a:stretch/>
        </p:blipFill>
        <p:spPr>
          <a:xfrm>
            <a:off x="-1" y="1294340"/>
            <a:ext cx="12191999" cy="5650428"/>
          </a:xfrm>
          <a:prstGeom prst="rect">
            <a:avLst/>
          </a:prstGeom>
        </p:spPr>
      </p:pic>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4"/>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Background</a:t>
            </a:r>
          </a:p>
        </p:txBody>
      </p:sp>
      <p:sp>
        <p:nvSpPr>
          <p:cNvPr id="9" name="Content Placeholder 2">
            <a:extLst>
              <a:ext uri="{FF2B5EF4-FFF2-40B4-BE49-F238E27FC236}">
                <a16:creationId xmlns:a16="http://schemas.microsoft.com/office/drawing/2014/main" id="{F51902DD-7916-C699-DAC7-19282084A90A}"/>
              </a:ext>
            </a:extLst>
          </p:cNvPr>
          <p:cNvSpPr>
            <a:spLocks noGrp="1"/>
          </p:cNvSpPr>
          <p:nvPr>
            <p:ph idx="1"/>
          </p:nvPr>
        </p:nvSpPr>
        <p:spPr>
          <a:xfrm>
            <a:off x="685800" y="1425442"/>
            <a:ext cx="10515600" cy="1476808"/>
          </a:xfrm>
        </p:spPr>
        <p:txBody>
          <a:bodyPr>
            <a:normAutofit/>
          </a:bodyPr>
          <a:lstStyle/>
          <a:p>
            <a:pPr marL="0" indent="0">
              <a:buNone/>
            </a:pPr>
            <a:r>
              <a:rPr lang="en-US" b="1" i="1" dirty="0">
                <a:solidFill>
                  <a:srgbClr val="002060"/>
                </a:solidFill>
              </a:rPr>
              <a:t>The public housing stock is a critical source of affordable housing for low-income families with children, elderly and persons with disabilities</a:t>
            </a:r>
          </a:p>
        </p:txBody>
      </p:sp>
      <p:sp>
        <p:nvSpPr>
          <p:cNvPr id="3" name="Slide Number Placeholder 2">
            <a:extLst>
              <a:ext uri="{FF2B5EF4-FFF2-40B4-BE49-F238E27FC236}">
                <a16:creationId xmlns:a16="http://schemas.microsoft.com/office/drawing/2014/main" id="{768CFA3F-2715-EED9-5761-6668BA91BED5}"/>
              </a:ext>
            </a:extLst>
          </p:cNvPr>
          <p:cNvSpPr>
            <a:spLocks noGrp="1"/>
          </p:cNvSpPr>
          <p:nvPr>
            <p:ph type="sldNum" sz="quarter" idx="12"/>
          </p:nvPr>
        </p:nvSpPr>
        <p:spPr/>
        <p:txBody>
          <a:bodyPr/>
          <a:lstStyle/>
          <a:p>
            <a:fld id="{C5BC01AA-E1B4-AE42-AF2F-F90BE03D1AD2}" type="slidenum">
              <a:rPr lang="en-US" smtClean="0"/>
              <a:t>2</a:t>
            </a:fld>
            <a:endParaRPr lang="en-US"/>
          </a:p>
        </p:txBody>
      </p:sp>
      <p:sp>
        <p:nvSpPr>
          <p:cNvPr id="7" name="Content Placeholder 2">
            <a:extLst>
              <a:ext uri="{FF2B5EF4-FFF2-40B4-BE49-F238E27FC236}">
                <a16:creationId xmlns:a16="http://schemas.microsoft.com/office/drawing/2014/main" id="{1117CF40-90E9-9FAB-420A-41B242DA2D72}"/>
              </a:ext>
            </a:extLst>
          </p:cNvPr>
          <p:cNvSpPr txBox="1">
            <a:spLocks/>
          </p:cNvSpPr>
          <p:nvPr/>
        </p:nvSpPr>
        <p:spPr>
          <a:xfrm>
            <a:off x="686086" y="2828192"/>
            <a:ext cx="9845842" cy="1933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aging public housing stock has capital repair and replacement needs that today is estimated to be </a:t>
            </a:r>
            <a:r>
              <a:rPr lang="en-US" b="1" dirty="0">
                <a:solidFill>
                  <a:srgbClr val="002060"/>
                </a:solidFill>
              </a:rPr>
              <a:t>$50-$75 billion</a:t>
            </a:r>
          </a:p>
        </p:txBody>
      </p:sp>
      <p:sp>
        <p:nvSpPr>
          <p:cNvPr id="8" name="Content Placeholder 2">
            <a:extLst>
              <a:ext uri="{FF2B5EF4-FFF2-40B4-BE49-F238E27FC236}">
                <a16:creationId xmlns:a16="http://schemas.microsoft.com/office/drawing/2014/main" id="{E0EB7094-7274-595F-2DDC-B0CF5FD4DEA7}"/>
              </a:ext>
            </a:extLst>
          </p:cNvPr>
          <p:cNvSpPr txBox="1">
            <a:spLocks/>
          </p:cNvSpPr>
          <p:nvPr/>
        </p:nvSpPr>
        <p:spPr>
          <a:xfrm>
            <a:off x="685800" y="4974795"/>
            <a:ext cx="4824663" cy="16202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public housing Capital Fund -- </a:t>
            </a:r>
            <a:r>
              <a:rPr lang="en-US" b="1" dirty="0">
                <a:solidFill>
                  <a:srgbClr val="002060"/>
                </a:solidFill>
              </a:rPr>
              <a:t>$1.6 -$3.2 billion annually </a:t>
            </a:r>
            <a:r>
              <a:rPr lang="en-US" dirty="0"/>
              <a:t>-- has not been funded at levels to address these needs</a:t>
            </a:r>
          </a:p>
        </p:txBody>
      </p:sp>
      <p:sp>
        <p:nvSpPr>
          <p:cNvPr id="10" name="Content Placeholder 2">
            <a:extLst>
              <a:ext uri="{FF2B5EF4-FFF2-40B4-BE49-F238E27FC236}">
                <a16:creationId xmlns:a16="http://schemas.microsoft.com/office/drawing/2014/main" id="{0C595B47-1B0F-EC0F-198D-F020171E87E9}"/>
              </a:ext>
            </a:extLst>
          </p:cNvPr>
          <p:cNvSpPr txBox="1">
            <a:spLocks/>
          </p:cNvSpPr>
          <p:nvPr/>
        </p:nvSpPr>
        <p:spPr>
          <a:xfrm>
            <a:off x="7698830" y="4775345"/>
            <a:ext cx="4239170" cy="1757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Between 1995-2012, the public housing stock lost </a:t>
            </a:r>
            <a:r>
              <a:rPr lang="en-US" b="1" dirty="0">
                <a:solidFill>
                  <a:srgbClr val="002060"/>
                </a:solidFill>
              </a:rPr>
              <a:t>10,000 homes per year </a:t>
            </a:r>
            <a:r>
              <a:rPr lang="en-US" dirty="0"/>
              <a:t>through demolition and disposition</a:t>
            </a:r>
          </a:p>
        </p:txBody>
      </p:sp>
    </p:spTree>
    <p:extLst>
      <p:ext uri="{BB962C8B-B14F-4D97-AF65-F5344CB8AC3E}">
        <p14:creationId xmlns:p14="http://schemas.microsoft.com/office/powerpoint/2010/main" val="109936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the standard banner for presentations. ">
            <a:extLst>
              <a:ext uri="{FF2B5EF4-FFF2-40B4-BE49-F238E27FC236}">
                <a16:creationId xmlns:a16="http://schemas.microsoft.com/office/drawing/2014/main" id="{824C4F54-B3F7-8CC5-1F77-7636F4E48A0A}"/>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8" name="Title 5">
            <a:extLst>
              <a:ext uri="{FF2B5EF4-FFF2-40B4-BE49-F238E27FC236}">
                <a16:creationId xmlns:a16="http://schemas.microsoft.com/office/drawing/2014/main" id="{97081549-EC73-2482-ACD7-F6DA9164552F}"/>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Conversion Process</a:t>
            </a:r>
          </a:p>
        </p:txBody>
      </p:sp>
      <p:sp>
        <p:nvSpPr>
          <p:cNvPr id="81" name="TextBox 80">
            <a:extLst>
              <a:ext uri="{FF2B5EF4-FFF2-40B4-BE49-F238E27FC236}">
                <a16:creationId xmlns:a16="http://schemas.microsoft.com/office/drawing/2014/main" id="{B1A9297C-3001-F899-47CF-648229BABDE2}"/>
              </a:ext>
            </a:extLst>
          </p:cNvPr>
          <p:cNvSpPr txBox="1"/>
          <p:nvPr/>
        </p:nvSpPr>
        <p:spPr>
          <a:xfrm>
            <a:off x="-4585015" y="8138476"/>
            <a:ext cx="2600448" cy="523220"/>
          </a:xfrm>
          <a:prstGeom prst="rect">
            <a:avLst/>
          </a:prstGeom>
          <a:noFill/>
        </p:spPr>
        <p:txBody>
          <a:bodyPr wrap="square">
            <a:spAutoFit/>
          </a:bodyPr>
          <a:lstStyle/>
          <a:p>
            <a:pPr algn="ctr"/>
            <a:r>
              <a:rPr lang="en-US" sz="1400" b="1" dirty="0"/>
              <a:t>Financing Plan Development and Submission</a:t>
            </a:r>
          </a:p>
        </p:txBody>
      </p:sp>
      <p:sp>
        <p:nvSpPr>
          <p:cNvPr id="98" name="TextBox 97">
            <a:extLst>
              <a:ext uri="{FF2B5EF4-FFF2-40B4-BE49-F238E27FC236}">
                <a16:creationId xmlns:a16="http://schemas.microsoft.com/office/drawing/2014/main" id="{C53FE580-0B15-6B5A-5E85-228FE2A25208}"/>
              </a:ext>
            </a:extLst>
          </p:cNvPr>
          <p:cNvSpPr txBox="1"/>
          <p:nvPr/>
        </p:nvSpPr>
        <p:spPr>
          <a:xfrm>
            <a:off x="3818027" y="1331493"/>
            <a:ext cx="4633362" cy="1200329"/>
          </a:xfrm>
          <a:prstGeom prst="rect">
            <a:avLst/>
          </a:prstGeom>
          <a:noFill/>
        </p:spPr>
        <p:txBody>
          <a:bodyPr wrap="square" rtlCol="0">
            <a:spAutoFit/>
          </a:bodyPr>
          <a:lstStyle/>
          <a:p>
            <a:pPr algn="ctr"/>
            <a:r>
              <a:rPr lang="en-US" sz="2400" b="1" dirty="0"/>
              <a:t>HUD Review and Issuance of the RAD Conversion Commitment (RCC)</a:t>
            </a:r>
          </a:p>
        </p:txBody>
      </p:sp>
      <p:grpSp>
        <p:nvGrpSpPr>
          <p:cNvPr id="114" name="Group 113">
            <a:extLst>
              <a:ext uri="{FF2B5EF4-FFF2-40B4-BE49-F238E27FC236}">
                <a16:creationId xmlns:a16="http://schemas.microsoft.com/office/drawing/2014/main" id="{B0306FDA-8A23-4D02-1E89-5DCB220799BD}"/>
              </a:ext>
            </a:extLst>
          </p:cNvPr>
          <p:cNvGrpSpPr/>
          <p:nvPr/>
        </p:nvGrpSpPr>
        <p:grpSpPr>
          <a:xfrm>
            <a:off x="3280460" y="2609938"/>
            <a:ext cx="4012318" cy="4016869"/>
            <a:chOff x="4872978" y="2886230"/>
            <a:chExt cx="2138134" cy="2134530"/>
          </a:xfrm>
        </p:grpSpPr>
        <p:grpSp>
          <p:nvGrpSpPr>
            <p:cNvPr id="97" name="Group 96">
              <a:extLst>
                <a:ext uri="{FF2B5EF4-FFF2-40B4-BE49-F238E27FC236}">
                  <a16:creationId xmlns:a16="http://schemas.microsoft.com/office/drawing/2014/main" id="{30F458DF-DBD8-7F66-90D1-1661A72894E2}"/>
                </a:ext>
              </a:extLst>
            </p:cNvPr>
            <p:cNvGrpSpPr/>
            <p:nvPr/>
          </p:nvGrpSpPr>
          <p:grpSpPr>
            <a:xfrm>
              <a:off x="4872978" y="2886230"/>
              <a:ext cx="2138134" cy="2134530"/>
              <a:chOff x="5176914" y="2847107"/>
              <a:chExt cx="2138134" cy="2134530"/>
            </a:xfrm>
          </p:grpSpPr>
          <p:grpSp>
            <p:nvGrpSpPr>
              <p:cNvPr id="55" name="Group 54">
                <a:extLst>
                  <a:ext uri="{FF2B5EF4-FFF2-40B4-BE49-F238E27FC236}">
                    <a16:creationId xmlns:a16="http://schemas.microsoft.com/office/drawing/2014/main" id="{70AFABB9-B8F0-A1C8-72CF-3F0FEDCD5B63}"/>
                  </a:ext>
                </a:extLst>
              </p:cNvPr>
              <p:cNvGrpSpPr/>
              <p:nvPr/>
            </p:nvGrpSpPr>
            <p:grpSpPr>
              <a:xfrm>
                <a:off x="5176914" y="2847107"/>
                <a:ext cx="2138134" cy="2134530"/>
                <a:chOff x="428122" y="2277953"/>
                <a:chExt cx="2983225" cy="2843706"/>
              </a:xfrm>
            </p:grpSpPr>
            <p:sp>
              <p:nvSpPr>
                <p:cNvPr id="56" name="Arc 55">
                  <a:extLst>
                    <a:ext uri="{FF2B5EF4-FFF2-40B4-BE49-F238E27FC236}">
                      <a16:creationId xmlns:a16="http://schemas.microsoft.com/office/drawing/2014/main" id="{953C8B37-E454-0F3F-01FF-FD4ACE614D1D}"/>
                    </a:ext>
                  </a:extLst>
                </p:cNvPr>
                <p:cNvSpPr/>
                <p:nvPr/>
              </p:nvSpPr>
              <p:spPr>
                <a:xfrm>
                  <a:off x="1706480" y="3535462"/>
                  <a:ext cx="1704867" cy="1586197"/>
                </a:xfrm>
                <a:prstGeom prst="arc">
                  <a:avLst>
                    <a:gd name="adj1" fmla="val 16200000"/>
                    <a:gd name="adj2" fmla="val 11803523"/>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E8BD5903-98DE-FD8F-3AD0-F24FB2AEE3A0}"/>
                    </a:ext>
                  </a:extLst>
                </p:cNvPr>
                <p:cNvCxnSpPr>
                  <a:cxnSpLocks/>
                  <a:stCxn id="56" idx="2"/>
                </p:cNvCxnSpPr>
                <p:nvPr/>
              </p:nvCxnSpPr>
              <p:spPr>
                <a:xfrm flipH="1">
                  <a:off x="428122" y="4094836"/>
                  <a:ext cx="1316215" cy="0"/>
                </a:xfrm>
                <a:prstGeom prst="line">
                  <a:avLst/>
                </a:prstGeom>
                <a:ln w="57150">
                  <a:solidFill>
                    <a:srgbClr val="FFC000"/>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B4DDEAB-2A24-758E-7C46-32723AE2419C}"/>
                    </a:ext>
                  </a:extLst>
                </p:cNvPr>
                <p:cNvCxnSpPr>
                  <a:cxnSpLocks/>
                  <a:stCxn id="56" idx="0"/>
                </p:cNvCxnSpPr>
                <p:nvPr/>
              </p:nvCxnSpPr>
              <p:spPr>
                <a:xfrm flipV="1">
                  <a:off x="2558914" y="2277953"/>
                  <a:ext cx="0" cy="1257509"/>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grpSp>
          <p:sp>
            <p:nvSpPr>
              <p:cNvPr id="59" name="Flowchart: Connector 58">
                <a:extLst>
                  <a:ext uri="{FF2B5EF4-FFF2-40B4-BE49-F238E27FC236}">
                    <a16:creationId xmlns:a16="http://schemas.microsoft.com/office/drawing/2014/main" id="{6207DF98-E1E5-2461-E722-20ACDDF8AD52}"/>
                  </a:ext>
                </a:extLst>
              </p:cNvPr>
              <p:cNvSpPr/>
              <p:nvPr/>
            </p:nvSpPr>
            <p:spPr>
              <a:xfrm>
                <a:off x="6197939" y="3873007"/>
                <a:ext cx="1012307" cy="1012196"/>
              </a:xfrm>
              <a:prstGeom prst="flowChartConnector">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Graphic 106" descr="Checklist outline">
              <a:extLst>
                <a:ext uri="{FF2B5EF4-FFF2-40B4-BE49-F238E27FC236}">
                  <a16:creationId xmlns:a16="http://schemas.microsoft.com/office/drawing/2014/main" id="{CE8C5CEA-CD20-B00C-02D0-904EF4B5FD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65548" y="4002953"/>
              <a:ext cx="869215" cy="869215"/>
            </a:xfrm>
            <a:prstGeom prst="rect">
              <a:avLst/>
            </a:prstGeom>
          </p:spPr>
        </p:pic>
      </p:grpSp>
      <p:sp>
        <p:nvSpPr>
          <p:cNvPr id="111" name="TextBox 110">
            <a:extLst>
              <a:ext uri="{FF2B5EF4-FFF2-40B4-BE49-F238E27FC236}">
                <a16:creationId xmlns:a16="http://schemas.microsoft.com/office/drawing/2014/main" id="{DE90EE6A-CAAC-5B54-CCD7-FD4E5D1C7844}"/>
              </a:ext>
            </a:extLst>
          </p:cNvPr>
          <p:cNvSpPr txBox="1"/>
          <p:nvPr/>
        </p:nvSpPr>
        <p:spPr>
          <a:xfrm>
            <a:off x="7415457" y="2927888"/>
            <a:ext cx="2769117" cy="3139321"/>
          </a:xfrm>
          <a:prstGeom prst="rect">
            <a:avLst/>
          </a:prstGeom>
          <a:noFill/>
        </p:spPr>
        <p:txBody>
          <a:bodyPr wrap="square">
            <a:spAutoFit/>
          </a:bodyPr>
          <a:lstStyle/>
          <a:p>
            <a:pPr marL="171450" indent="-171450">
              <a:buFont typeface="Arial" panose="020B0604020202020204" pitchFamily="34" charset="0"/>
              <a:buChar char="•"/>
            </a:pPr>
            <a:r>
              <a:rPr lang="en-US" dirty="0"/>
              <a:t>HUD reviews for long-term physical and financial viability</a:t>
            </a:r>
          </a:p>
          <a:p>
            <a:pPr marL="171450" indent="-171450">
              <a:buFont typeface="Arial" panose="020B0604020202020204" pitchFamily="34" charset="0"/>
              <a:buChar char="•"/>
            </a:pPr>
            <a:r>
              <a:rPr lang="en-US" dirty="0"/>
              <a:t> HUD reviews for long-term preservation and resident protections</a:t>
            </a:r>
          </a:p>
          <a:p>
            <a:pPr marL="171450" indent="-171450">
              <a:buFont typeface="Arial" panose="020B0604020202020204" pitchFamily="34" charset="0"/>
              <a:buChar char="•"/>
            </a:pPr>
            <a:r>
              <a:rPr lang="en-US" dirty="0"/>
              <a:t>Conditional approval of conversion plans</a:t>
            </a:r>
          </a:p>
          <a:p>
            <a:pPr marL="171450" indent="-171450">
              <a:buFont typeface="Arial" panose="020B0604020202020204" pitchFamily="34" charset="0"/>
              <a:buChar char="•"/>
            </a:pPr>
            <a:r>
              <a:rPr lang="en-US" dirty="0"/>
              <a:t>RCC sets out terms of conversion and expected construction</a:t>
            </a:r>
          </a:p>
        </p:txBody>
      </p:sp>
      <p:cxnSp>
        <p:nvCxnSpPr>
          <p:cNvPr id="112" name="Straight Connector 111">
            <a:extLst>
              <a:ext uri="{FF2B5EF4-FFF2-40B4-BE49-F238E27FC236}">
                <a16:creationId xmlns:a16="http://schemas.microsoft.com/office/drawing/2014/main" id="{1B60DE4F-0CDC-459C-DBC7-00D8FD3F9D91}"/>
              </a:ext>
            </a:extLst>
          </p:cNvPr>
          <p:cNvCxnSpPr>
            <a:cxnSpLocks/>
          </p:cNvCxnSpPr>
          <p:nvPr/>
        </p:nvCxnSpPr>
        <p:spPr>
          <a:xfrm flipV="1">
            <a:off x="7491478" y="2920202"/>
            <a:ext cx="2264161" cy="569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BA6153B9-71FB-CB4D-E800-15CF301191E9}"/>
              </a:ext>
            </a:extLst>
          </p:cNvPr>
          <p:cNvSpPr txBox="1"/>
          <p:nvPr/>
        </p:nvSpPr>
        <p:spPr>
          <a:xfrm>
            <a:off x="7780860" y="2379106"/>
            <a:ext cx="2147605" cy="461665"/>
          </a:xfrm>
          <a:prstGeom prst="rect">
            <a:avLst/>
          </a:prstGeom>
          <a:noFill/>
        </p:spPr>
        <p:txBody>
          <a:bodyPr wrap="square" rtlCol="0">
            <a:spAutoFit/>
          </a:bodyPr>
          <a:lstStyle/>
          <a:p>
            <a:r>
              <a:rPr lang="en-US" sz="2400" b="1" dirty="0"/>
              <a:t>+/- 90 days</a:t>
            </a:r>
          </a:p>
        </p:txBody>
      </p:sp>
      <p:grpSp>
        <p:nvGrpSpPr>
          <p:cNvPr id="124" name="Group 123">
            <a:extLst>
              <a:ext uri="{FF2B5EF4-FFF2-40B4-BE49-F238E27FC236}">
                <a16:creationId xmlns:a16="http://schemas.microsoft.com/office/drawing/2014/main" id="{DBBAF38D-F595-4CAC-59F4-5B7082DD24BD}"/>
              </a:ext>
            </a:extLst>
          </p:cNvPr>
          <p:cNvGrpSpPr/>
          <p:nvPr/>
        </p:nvGrpSpPr>
        <p:grpSpPr>
          <a:xfrm>
            <a:off x="10317973" y="7748243"/>
            <a:ext cx="2334116" cy="3064772"/>
            <a:chOff x="9357519" y="2013174"/>
            <a:chExt cx="2334116" cy="3064772"/>
          </a:xfrm>
        </p:grpSpPr>
        <p:grpSp>
          <p:nvGrpSpPr>
            <p:cNvPr id="119" name="Group 118">
              <a:extLst>
                <a:ext uri="{FF2B5EF4-FFF2-40B4-BE49-F238E27FC236}">
                  <a16:creationId xmlns:a16="http://schemas.microsoft.com/office/drawing/2014/main" id="{A9C6072B-6397-1D21-1978-D53B434A6C12}"/>
                </a:ext>
              </a:extLst>
            </p:cNvPr>
            <p:cNvGrpSpPr/>
            <p:nvPr/>
          </p:nvGrpSpPr>
          <p:grpSpPr>
            <a:xfrm>
              <a:off x="9357519" y="2013174"/>
              <a:ext cx="2334116" cy="3064772"/>
              <a:chOff x="9794349" y="1881154"/>
              <a:chExt cx="2334116" cy="3064772"/>
            </a:xfrm>
          </p:grpSpPr>
          <p:grpSp>
            <p:nvGrpSpPr>
              <p:cNvPr id="66" name="Group 65">
                <a:extLst>
                  <a:ext uri="{FF2B5EF4-FFF2-40B4-BE49-F238E27FC236}">
                    <a16:creationId xmlns:a16="http://schemas.microsoft.com/office/drawing/2014/main" id="{EFB2E572-4519-376C-0740-E9D9616245C5}"/>
                  </a:ext>
                </a:extLst>
              </p:cNvPr>
              <p:cNvGrpSpPr/>
              <p:nvPr/>
            </p:nvGrpSpPr>
            <p:grpSpPr>
              <a:xfrm>
                <a:off x="9794349" y="1881154"/>
                <a:ext cx="2334116" cy="3064772"/>
                <a:chOff x="154678" y="1038646"/>
                <a:chExt cx="3256669" cy="4083013"/>
              </a:xfrm>
            </p:grpSpPr>
            <p:sp>
              <p:nvSpPr>
                <p:cNvPr id="67" name="Arc 66">
                  <a:extLst>
                    <a:ext uri="{FF2B5EF4-FFF2-40B4-BE49-F238E27FC236}">
                      <a16:creationId xmlns:a16="http://schemas.microsoft.com/office/drawing/2014/main" id="{AC5FB916-60B9-DF42-F9F0-3067B2B218C5}"/>
                    </a:ext>
                  </a:extLst>
                </p:cNvPr>
                <p:cNvSpPr/>
                <p:nvPr/>
              </p:nvSpPr>
              <p:spPr>
                <a:xfrm>
                  <a:off x="1706480" y="3535462"/>
                  <a:ext cx="1704867" cy="1586197"/>
                </a:xfrm>
                <a:prstGeom prst="arc">
                  <a:avLst>
                    <a:gd name="adj1" fmla="val 16200000"/>
                    <a:gd name="adj2" fmla="val 118035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3988EFCF-8E26-3132-8603-BBF11C3646A6}"/>
                    </a:ext>
                  </a:extLst>
                </p:cNvPr>
                <p:cNvCxnSpPr>
                  <a:cxnSpLocks/>
                  <a:stCxn id="67" idx="2"/>
                </p:cNvCxnSpPr>
                <p:nvPr/>
              </p:nvCxnSpPr>
              <p:spPr>
                <a:xfrm flipH="1">
                  <a:off x="154678" y="4094836"/>
                  <a:ext cx="1589658" cy="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033F3540-1DE4-4EDD-1CC3-6E097C81568F}"/>
                    </a:ext>
                  </a:extLst>
                </p:cNvPr>
                <p:cNvCxnSpPr>
                  <a:cxnSpLocks/>
                  <a:stCxn id="67" idx="0"/>
                </p:cNvCxnSpPr>
                <p:nvPr/>
              </p:nvCxnSpPr>
              <p:spPr>
                <a:xfrm flipV="1">
                  <a:off x="2558914" y="1038646"/>
                  <a:ext cx="0" cy="2496815"/>
                </a:xfrm>
                <a:prstGeom prst="line">
                  <a:avLst/>
                </a:prstGeom>
                <a:ln w="28575">
                  <a:solidFill>
                    <a:srgbClr val="92D050"/>
                  </a:solidFill>
                  <a:tailEnd type="oval"/>
                </a:ln>
              </p:spPr>
              <p:style>
                <a:lnRef idx="1">
                  <a:schemeClr val="accent1"/>
                </a:lnRef>
                <a:fillRef idx="0">
                  <a:schemeClr val="accent1"/>
                </a:fillRef>
                <a:effectRef idx="0">
                  <a:schemeClr val="accent1"/>
                </a:effectRef>
                <a:fontRef idx="minor">
                  <a:schemeClr val="tx1"/>
                </a:fontRef>
              </p:style>
            </p:cxnSp>
          </p:grpSp>
          <p:sp>
            <p:nvSpPr>
              <p:cNvPr id="70" name="Flowchart: Connector 69">
                <a:extLst>
                  <a:ext uri="{FF2B5EF4-FFF2-40B4-BE49-F238E27FC236}">
                    <a16:creationId xmlns:a16="http://schemas.microsoft.com/office/drawing/2014/main" id="{0912FFE8-4019-48CC-C054-63D3E16E418A}"/>
                  </a:ext>
                </a:extLst>
              </p:cNvPr>
              <p:cNvSpPr/>
              <p:nvPr/>
            </p:nvSpPr>
            <p:spPr>
              <a:xfrm>
                <a:off x="11023566" y="3854803"/>
                <a:ext cx="1012307" cy="1012196"/>
              </a:xfrm>
              <a:prstGeom prst="flowChartConnector">
                <a:avLst/>
              </a:prstGeom>
              <a:solidFill>
                <a:srgbClr val="6BA154"/>
              </a:solidFill>
              <a:ln w="19050">
                <a:solidFill>
                  <a:srgbClr val="6BA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1" name="Graphic 120" descr="Hammer outline">
              <a:extLst>
                <a:ext uri="{FF2B5EF4-FFF2-40B4-BE49-F238E27FC236}">
                  <a16:creationId xmlns:a16="http://schemas.microsoft.com/office/drawing/2014/main" id="{E54780CE-7986-19B4-F89A-17341A068F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42587" y="4050539"/>
              <a:ext cx="830018" cy="830018"/>
            </a:xfrm>
            <a:prstGeom prst="rect">
              <a:avLst/>
            </a:prstGeom>
          </p:spPr>
        </p:pic>
      </p:grpSp>
      <p:grpSp>
        <p:nvGrpSpPr>
          <p:cNvPr id="137" name="Group 136">
            <a:extLst>
              <a:ext uri="{FF2B5EF4-FFF2-40B4-BE49-F238E27FC236}">
                <a16:creationId xmlns:a16="http://schemas.microsoft.com/office/drawing/2014/main" id="{228D8424-CF33-BCDA-AABB-23A7E1C9996A}"/>
              </a:ext>
            </a:extLst>
          </p:cNvPr>
          <p:cNvGrpSpPr/>
          <p:nvPr/>
        </p:nvGrpSpPr>
        <p:grpSpPr>
          <a:xfrm>
            <a:off x="8298073" y="9482182"/>
            <a:ext cx="2002443" cy="2376553"/>
            <a:chOff x="7175546" y="3793236"/>
            <a:chExt cx="2002443" cy="2376553"/>
          </a:xfrm>
        </p:grpSpPr>
        <p:grpSp>
          <p:nvGrpSpPr>
            <p:cNvPr id="118" name="Group 117">
              <a:extLst>
                <a:ext uri="{FF2B5EF4-FFF2-40B4-BE49-F238E27FC236}">
                  <a16:creationId xmlns:a16="http://schemas.microsoft.com/office/drawing/2014/main" id="{1112970D-973C-5C9C-DC33-6504C2AA9A2A}"/>
                </a:ext>
              </a:extLst>
            </p:cNvPr>
            <p:cNvGrpSpPr/>
            <p:nvPr/>
          </p:nvGrpSpPr>
          <p:grpSpPr>
            <a:xfrm>
              <a:off x="7175546" y="3793236"/>
              <a:ext cx="2002443" cy="2376553"/>
              <a:chOff x="7606140" y="3564221"/>
              <a:chExt cx="2002443" cy="2376553"/>
            </a:xfrm>
          </p:grpSpPr>
          <p:grpSp>
            <p:nvGrpSpPr>
              <p:cNvPr id="60" name="Group 59">
                <a:extLst>
                  <a:ext uri="{FF2B5EF4-FFF2-40B4-BE49-F238E27FC236}">
                    <a16:creationId xmlns:a16="http://schemas.microsoft.com/office/drawing/2014/main" id="{1B123A58-DC42-D975-EC3A-2EDDCA646EC3}"/>
                  </a:ext>
                </a:extLst>
              </p:cNvPr>
              <p:cNvGrpSpPr/>
              <p:nvPr/>
            </p:nvGrpSpPr>
            <p:grpSpPr>
              <a:xfrm>
                <a:off x="7606140" y="3564221"/>
                <a:ext cx="2002443" cy="2376553"/>
                <a:chOff x="2734889" y="3671822"/>
                <a:chExt cx="2002443" cy="2376553"/>
              </a:xfrm>
            </p:grpSpPr>
            <p:grpSp>
              <p:nvGrpSpPr>
                <p:cNvPr id="61" name="Group 60">
                  <a:extLst>
                    <a:ext uri="{FF2B5EF4-FFF2-40B4-BE49-F238E27FC236}">
                      <a16:creationId xmlns:a16="http://schemas.microsoft.com/office/drawing/2014/main" id="{B4BA7E1A-8B28-D211-43EF-9FCBFB94892A}"/>
                    </a:ext>
                  </a:extLst>
                </p:cNvPr>
                <p:cNvGrpSpPr/>
                <p:nvPr/>
              </p:nvGrpSpPr>
              <p:grpSpPr>
                <a:xfrm rot="10800000">
                  <a:off x="2734889" y="3671822"/>
                  <a:ext cx="2002443" cy="1221911"/>
                  <a:chOff x="1399843" y="2057115"/>
                  <a:chExt cx="2793903" cy="1627878"/>
                </a:xfrm>
              </p:grpSpPr>
              <p:sp>
                <p:nvSpPr>
                  <p:cNvPr id="63" name="Arc 62">
                    <a:extLst>
                      <a:ext uri="{FF2B5EF4-FFF2-40B4-BE49-F238E27FC236}">
                        <a16:creationId xmlns:a16="http://schemas.microsoft.com/office/drawing/2014/main" id="{15A27EAE-900F-4D4D-4B4C-379046B41010}"/>
                      </a:ext>
                    </a:extLst>
                  </p:cNvPr>
                  <p:cNvSpPr/>
                  <p:nvPr/>
                </p:nvSpPr>
                <p:spPr>
                  <a:xfrm rot="4892865">
                    <a:off x="1416512" y="2040446"/>
                    <a:ext cx="1627878" cy="1661215"/>
                  </a:xfrm>
                  <a:prstGeom prst="arc">
                    <a:avLst>
                      <a:gd name="adj1" fmla="val 16200000"/>
                      <a:gd name="adj2" fmla="val 1180352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EF0AAF85-FA18-0543-416C-A71A6F5582A8}"/>
                      </a:ext>
                    </a:extLst>
                  </p:cNvPr>
                  <p:cNvCxnSpPr>
                    <a:cxnSpLocks/>
                  </p:cNvCxnSpPr>
                  <p:nvPr/>
                </p:nvCxnSpPr>
                <p:spPr>
                  <a:xfrm rot="10800000" flipV="1">
                    <a:off x="3045029" y="2771408"/>
                    <a:ext cx="1148717" cy="371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grpSp>
            <p:cxnSp>
              <p:nvCxnSpPr>
                <p:cNvPr id="62" name="Straight Connector 61">
                  <a:extLst>
                    <a:ext uri="{FF2B5EF4-FFF2-40B4-BE49-F238E27FC236}">
                      <a16:creationId xmlns:a16="http://schemas.microsoft.com/office/drawing/2014/main" id="{98D07129-C933-7ED5-62BD-B889B7ACBF29}"/>
                    </a:ext>
                  </a:extLst>
                </p:cNvPr>
                <p:cNvCxnSpPr>
                  <a:cxnSpLocks/>
                </p:cNvCxnSpPr>
                <p:nvPr/>
              </p:nvCxnSpPr>
              <p:spPr>
                <a:xfrm>
                  <a:off x="4064800" y="4868307"/>
                  <a:ext cx="0" cy="1180068"/>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grpSp>
          <p:sp>
            <p:nvSpPr>
              <p:cNvPr id="65" name="Flowchart: Connector 64">
                <a:extLst>
                  <a:ext uri="{FF2B5EF4-FFF2-40B4-BE49-F238E27FC236}">
                    <a16:creationId xmlns:a16="http://schemas.microsoft.com/office/drawing/2014/main" id="{A933B31B-68A8-EDC9-2B47-7AAD7AFACB5F}"/>
                  </a:ext>
                </a:extLst>
              </p:cNvPr>
              <p:cNvSpPr/>
              <p:nvPr/>
            </p:nvSpPr>
            <p:spPr>
              <a:xfrm>
                <a:off x="8507116" y="3669079"/>
                <a:ext cx="1012307" cy="1012196"/>
              </a:xfrm>
              <a:prstGeom prst="flowChartConnector">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0" name="Graphic 129" descr="Transfer outline">
              <a:extLst>
                <a:ext uri="{FF2B5EF4-FFF2-40B4-BE49-F238E27FC236}">
                  <a16:creationId xmlns:a16="http://schemas.microsoft.com/office/drawing/2014/main" id="{E82A9D54-347F-385F-B1F4-7985F5A6D6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85613" y="4008506"/>
              <a:ext cx="834879" cy="834879"/>
            </a:xfrm>
            <a:prstGeom prst="rect">
              <a:avLst/>
            </a:prstGeom>
          </p:spPr>
        </p:pic>
      </p:grpSp>
      <p:sp>
        <p:nvSpPr>
          <p:cNvPr id="133" name="TextBox 132">
            <a:extLst>
              <a:ext uri="{FF2B5EF4-FFF2-40B4-BE49-F238E27FC236}">
                <a16:creationId xmlns:a16="http://schemas.microsoft.com/office/drawing/2014/main" id="{B2E79296-B9AF-D109-7AFB-10AD635FBC5A}"/>
              </a:ext>
            </a:extLst>
          </p:cNvPr>
          <p:cNvSpPr txBox="1"/>
          <p:nvPr/>
        </p:nvSpPr>
        <p:spPr>
          <a:xfrm>
            <a:off x="8685841" y="11951005"/>
            <a:ext cx="1838052" cy="523220"/>
          </a:xfrm>
          <a:prstGeom prst="rect">
            <a:avLst/>
          </a:prstGeom>
          <a:noFill/>
        </p:spPr>
        <p:txBody>
          <a:bodyPr wrap="square">
            <a:spAutoFit/>
          </a:bodyPr>
          <a:lstStyle/>
          <a:p>
            <a:pPr algn="ctr"/>
            <a:r>
              <a:rPr lang="en-US" sz="1400" b="1" dirty="0"/>
              <a:t>Closing and Conversion</a:t>
            </a:r>
          </a:p>
        </p:txBody>
      </p:sp>
      <p:sp>
        <p:nvSpPr>
          <p:cNvPr id="135" name="TextBox 134">
            <a:extLst>
              <a:ext uri="{FF2B5EF4-FFF2-40B4-BE49-F238E27FC236}">
                <a16:creationId xmlns:a16="http://schemas.microsoft.com/office/drawing/2014/main" id="{E7BFFEED-0FFD-5024-C47B-920A7EAB8944}"/>
              </a:ext>
            </a:extLst>
          </p:cNvPr>
          <p:cNvSpPr txBox="1"/>
          <p:nvPr/>
        </p:nvSpPr>
        <p:spPr>
          <a:xfrm>
            <a:off x="11086250" y="7278323"/>
            <a:ext cx="2600448" cy="307777"/>
          </a:xfrm>
          <a:prstGeom prst="rect">
            <a:avLst/>
          </a:prstGeom>
          <a:noFill/>
        </p:spPr>
        <p:txBody>
          <a:bodyPr wrap="square">
            <a:spAutoFit/>
          </a:bodyPr>
          <a:lstStyle/>
          <a:p>
            <a:pPr algn="ctr"/>
            <a:r>
              <a:rPr lang="en-US" sz="1400" b="1" dirty="0"/>
              <a:t>Construction</a:t>
            </a:r>
          </a:p>
        </p:txBody>
      </p:sp>
      <p:sp>
        <p:nvSpPr>
          <p:cNvPr id="140" name="TextBox 139">
            <a:extLst>
              <a:ext uri="{FF2B5EF4-FFF2-40B4-BE49-F238E27FC236}">
                <a16:creationId xmlns:a16="http://schemas.microsoft.com/office/drawing/2014/main" id="{C0166D4E-8D2C-EBFC-06D1-B3C098AA4BD3}"/>
              </a:ext>
            </a:extLst>
          </p:cNvPr>
          <p:cNvSpPr txBox="1"/>
          <p:nvPr/>
        </p:nvSpPr>
        <p:spPr>
          <a:xfrm>
            <a:off x="9916352" y="10782254"/>
            <a:ext cx="1859930" cy="1277273"/>
          </a:xfrm>
          <a:prstGeom prst="rect">
            <a:avLst/>
          </a:prstGeom>
          <a:noFill/>
        </p:spPr>
        <p:txBody>
          <a:bodyPr wrap="square">
            <a:spAutoFit/>
          </a:bodyPr>
          <a:lstStyle/>
          <a:p>
            <a:pPr marL="171450" indent="-171450">
              <a:buFont typeface="Arial" panose="020B0604020202020204" pitchFamily="34" charset="0"/>
              <a:buChar char="•"/>
            </a:pPr>
            <a:r>
              <a:rPr lang="en-US" sz="1100" dirty="0"/>
              <a:t>Removal from public housing program</a:t>
            </a:r>
          </a:p>
          <a:p>
            <a:pPr marL="171450" indent="-171450">
              <a:buFont typeface="Arial" panose="020B0604020202020204" pitchFamily="34" charset="0"/>
              <a:buChar char="•"/>
            </a:pPr>
            <a:r>
              <a:rPr lang="en-US" sz="1100" dirty="0"/>
              <a:t>Entry into Section 8 Housing Assistance Payments (HAP) Contract and RAD Use Agreement</a:t>
            </a:r>
          </a:p>
          <a:p>
            <a:pPr marL="171450" indent="-171450">
              <a:buFont typeface="Arial" panose="020B0604020202020204" pitchFamily="34" charset="0"/>
              <a:buChar char="•"/>
            </a:pPr>
            <a:r>
              <a:rPr lang="en-US" sz="1100" dirty="0"/>
              <a:t>Residents sign new leases </a:t>
            </a:r>
          </a:p>
        </p:txBody>
      </p:sp>
      <p:cxnSp>
        <p:nvCxnSpPr>
          <p:cNvPr id="141" name="Straight Connector 140">
            <a:extLst>
              <a:ext uri="{FF2B5EF4-FFF2-40B4-BE49-F238E27FC236}">
                <a16:creationId xmlns:a16="http://schemas.microsoft.com/office/drawing/2014/main" id="{5CC103B9-6C0E-604F-6E75-05E30CE484A7}"/>
              </a:ext>
            </a:extLst>
          </p:cNvPr>
          <p:cNvCxnSpPr>
            <a:cxnSpLocks/>
          </p:cNvCxnSpPr>
          <p:nvPr/>
        </p:nvCxnSpPr>
        <p:spPr>
          <a:xfrm>
            <a:off x="10211356" y="10734088"/>
            <a:ext cx="1296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83B32FC9-8D55-E360-BE51-932E058C9225}"/>
              </a:ext>
            </a:extLst>
          </p:cNvPr>
          <p:cNvSpPr txBox="1"/>
          <p:nvPr/>
        </p:nvSpPr>
        <p:spPr>
          <a:xfrm>
            <a:off x="10252110" y="10389350"/>
            <a:ext cx="1538846" cy="307777"/>
          </a:xfrm>
          <a:prstGeom prst="rect">
            <a:avLst/>
          </a:prstGeom>
          <a:noFill/>
        </p:spPr>
        <p:txBody>
          <a:bodyPr wrap="square" rtlCol="0">
            <a:spAutoFit/>
          </a:bodyPr>
          <a:lstStyle/>
          <a:p>
            <a:r>
              <a:rPr lang="en-US" sz="1400" b="1" dirty="0"/>
              <a:t>+/- 60 days</a:t>
            </a:r>
          </a:p>
        </p:txBody>
      </p:sp>
      <p:sp>
        <p:nvSpPr>
          <p:cNvPr id="148" name="TextBox 147">
            <a:extLst>
              <a:ext uri="{FF2B5EF4-FFF2-40B4-BE49-F238E27FC236}">
                <a16:creationId xmlns:a16="http://schemas.microsoft.com/office/drawing/2014/main" id="{78BA951F-A123-4BB3-6298-0A767259B0B1}"/>
              </a:ext>
            </a:extLst>
          </p:cNvPr>
          <p:cNvSpPr txBox="1"/>
          <p:nvPr/>
        </p:nvSpPr>
        <p:spPr>
          <a:xfrm>
            <a:off x="12193410" y="8017927"/>
            <a:ext cx="1641680" cy="1785104"/>
          </a:xfrm>
          <a:prstGeom prst="rect">
            <a:avLst/>
          </a:prstGeom>
          <a:noFill/>
        </p:spPr>
        <p:txBody>
          <a:bodyPr wrap="square">
            <a:spAutoFit/>
          </a:bodyPr>
          <a:lstStyle/>
          <a:p>
            <a:pPr marL="171450" indent="-171450">
              <a:buFont typeface="Arial" panose="020B0604020202020204" pitchFamily="34" charset="0"/>
              <a:buChar char="•"/>
            </a:pPr>
            <a:r>
              <a:rPr lang="en-US" sz="1100" dirty="0"/>
              <a:t>Work called for in the RCC is completed</a:t>
            </a:r>
          </a:p>
          <a:p>
            <a:pPr marL="171450" indent="-171450">
              <a:buFont typeface="Arial" panose="020B0604020202020204" pitchFamily="34" charset="0"/>
              <a:buChar char="•"/>
            </a:pPr>
            <a:r>
              <a:rPr lang="en-US" sz="1100" dirty="0"/>
              <a:t>Resident relocation if necessary to permit the improvements</a:t>
            </a:r>
          </a:p>
          <a:p>
            <a:pPr marL="171450" indent="-171450">
              <a:buFont typeface="Arial" panose="020B0604020202020204" pitchFamily="34" charset="0"/>
              <a:buChar char="•"/>
            </a:pPr>
            <a:r>
              <a:rPr lang="en-US" sz="1100" dirty="0"/>
              <a:t>Resident right to return</a:t>
            </a:r>
          </a:p>
          <a:p>
            <a:pPr marL="171450" indent="-171450">
              <a:buFont typeface="Arial" panose="020B0604020202020204" pitchFamily="34" charset="0"/>
              <a:buChar char="•"/>
            </a:pPr>
            <a:r>
              <a:rPr lang="en-US" sz="1100" dirty="0"/>
              <a:t>Resident opportunities through Section 3</a:t>
            </a:r>
          </a:p>
        </p:txBody>
      </p:sp>
      <p:cxnSp>
        <p:nvCxnSpPr>
          <p:cNvPr id="149" name="Straight Connector 148">
            <a:extLst>
              <a:ext uri="{FF2B5EF4-FFF2-40B4-BE49-F238E27FC236}">
                <a16:creationId xmlns:a16="http://schemas.microsoft.com/office/drawing/2014/main" id="{A662ECC6-C697-3521-D550-878D769D08C8}"/>
              </a:ext>
            </a:extLst>
          </p:cNvPr>
          <p:cNvCxnSpPr>
            <a:cxnSpLocks/>
          </p:cNvCxnSpPr>
          <p:nvPr/>
        </p:nvCxnSpPr>
        <p:spPr>
          <a:xfrm>
            <a:off x="12280198" y="8043024"/>
            <a:ext cx="1296206" cy="0"/>
          </a:xfrm>
          <a:prstGeom prst="line">
            <a:avLst/>
          </a:prstGeom>
          <a:ln w="28575">
            <a:solidFill>
              <a:srgbClr val="6BA154"/>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91ADCB22-EE88-8716-F6B7-80BA3E81E93C}"/>
              </a:ext>
            </a:extLst>
          </p:cNvPr>
          <p:cNvSpPr txBox="1"/>
          <p:nvPr/>
        </p:nvSpPr>
        <p:spPr>
          <a:xfrm>
            <a:off x="12404474" y="7735247"/>
            <a:ext cx="1538846" cy="307777"/>
          </a:xfrm>
          <a:prstGeom prst="rect">
            <a:avLst/>
          </a:prstGeom>
          <a:noFill/>
        </p:spPr>
        <p:txBody>
          <a:bodyPr wrap="square" rtlCol="0">
            <a:spAutoFit/>
          </a:bodyPr>
          <a:lstStyle/>
          <a:p>
            <a:r>
              <a:rPr lang="en-US" sz="1400" b="1" dirty="0"/>
              <a:t>0-18 months</a:t>
            </a:r>
          </a:p>
        </p:txBody>
      </p:sp>
    </p:spTree>
    <p:extLst>
      <p:ext uri="{BB962C8B-B14F-4D97-AF65-F5344CB8AC3E}">
        <p14:creationId xmlns:p14="http://schemas.microsoft.com/office/powerpoint/2010/main" val="2613658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the standard banner for presentations. ">
            <a:extLst>
              <a:ext uri="{FF2B5EF4-FFF2-40B4-BE49-F238E27FC236}">
                <a16:creationId xmlns:a16="http://schemas.microsoft.com/office/drawing/2014/main" id="{824C4F54-B3F7-8CC5-1F77-7636F4E48A0A}"/>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8" name="Title 5">
            <a:extLst>
              <a:ext uri="{FF2B5EF4-FFF2-40B4-BE49-F238E27FC236}">
                <a16:creationId xmlns:a16="http://schemas.microsoft.com/office/drawing/2014/main" id="{97081549-EC73-2482-ACD7-F6DA9164552F}"/>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Conversion Process</a:t>
            </a:r>
          </a:p>
        </p:txBody>
      </p:sp>
      <p:grpSp>
        <p:nvGrpSpPr>
          <p:cNvPr id="30" name="Group 29">
            <a:extLst>
              <a:ext uri="{FF2B5EF4-FFF2-40B4-BE49-F238E27FC236}">
                <a16:creationId xmlns:a16="http://schemas.microsoft.com/office/drawing/2014/main" id="{2883D8DB-EDA7-EDF7-3283-A73DBE63ECB6}"/>
              </a:ext>
            </a:extLst>
          </p:cNvPr>
          <p:cNvGrpSpPr/>
          <p:nvPr/>
        </p:nvGrpSpPr>
        <p:grpSpPr>
          <a:xfrm>
            <a:off x="-117942" y="1956109"/>
            <a:ext cx="2324100" cy="3137967"/>
            <a:chOff x="168653" y="941133"/>
            <a:chExt cx="3242694" cy="4180526"/>
          </a:xfrm>
        </p:grpSpPr>
        <p:sp>
          <p:nvSpPr>
            <p:cNvPr id="2" name="Arc 1">
              <a:extLst>
                <a:ext uri="{FF2B5EF4-FFF2-40B4-BE49-F238E27FC236}">
                  <a16:creationId xmlns:a16="http://schemas.microsoft.com/office/drawing/2014/main" id="{EC1D282F-77B6-2A05-F13C-DAEE159D9C94}"/>
                </a:ext>
              </a:extLst>
            </p:cNvPr>
            <p:cNvSpPr/>
            <p:nvPr/>
          </p:nvSpPr>
          <p:spPr>
            <a:xfrm>
              <a:off x="1706480" y="3535462"/>
              <a:ext cx="1704867" cy="1586197"/>
            </a:xfrm>
            <a:prstGeom prst="arc">
              <a:avLst>
                <a:gd name="adj1" fmla="val 16200000"/>
                <a:gd name="adj2" fmla="val 11803523"/>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A951016E-A8BD-4494-C1B0-09B9D17564F4}"/>
                </a:ext>
              </a:extLst>
            </p:cNvPr>
            <p:cNvCxnSpPr>
              <a:cxnSpLocks/>
              <a:stCxn id="2" idx="2"/>
            </p:cNvCxnSpPr>
            <p:nvPr/>
          </p:nvCxnSpPr>
          <p:spPr>
            <a:xfrm flipH="1">
              <a:off x="168653" y="4094836"/>
              <a:ext cx="1575683" cy="0"/>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8D6C838-9FE8-660F-6746-F34F24AA6F7A}"/>
                </a:ext>
              </a:extLst>
            </p:cNvPr>
            <p:cNvCxnSpPr>
              <a:cxnSpLocks/>
              <a:stCxn id="2" idx="0"/>
            </p:cNvCxnSpPr>
            <p:nvPr/>
          </p:nvCxnSpPr>
          <p:spPr>
            <a:xfrm flipV="1">
              <a:off x="2558914" y="941133"/>
              <a:ext cx="0" cy="2594329"/>
            </a:xfrm>
            <a:prstGeom prst="line">
              <a:avLst/>
            </a:prstGeom>
            <a:ln w="28575">
              <a:solidFill>
                <a:srgbClr val="002060"/>
              </a:solidFill>
              <a:tailEnd type="ova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8637E5F1-ABFD-8A0E-8A72-55D59E95748A}"/>
              </a:ext>
            </a:extLst>
          </p:cNvPr>
          <p:cNvGrpSpPr/>
          <p:nvPr/>
        </p:nvGrpSpPr>
        <p:grpSpPr>
          <a:xfrm>
            <a:off x="2228850" y="3787864"/>
            <a:ext cx="2142997" cy="2429052"/>
            <a:chOff x="2594335" y="3671822"/>
            <a:chExt cx="2142997" cy="2429052"/>
          </a:xfrm>
        </p:grpSpPr>
        <p:grpSp>
          <p:nvGrpSpPr>
            <p:cNvPr id="42" name="Group 41">
              <a:extLst>
                <a:ext uri="{FF2B5EF4-FFF2-40B4-BE49-F238E27FC236}">
                  <a16:creationId xmlns:a16="http://schemas.microsoft.com/office/drawing/2014/main" id="{AD135AED-A489-4A75-240C-E0E1D8A1F13F}"/>
                </a:ext>
              </a:extLst>
            </p:cNvPr>
            <p:cNvGrpSpPr/>
            <p:nvPr/>
          </p:nvGrpSpPr>
          <p:grpSpPr>
            <a:xfrm rot="10800000">
              <a:off x="2594335" y="3671822"/>
              <a:ext cx="2142997" cy="1221911"/>
              <a:chOff x="1399843" y="2057115"/>
              <a:chExt cx="2990010" cy="1627878"/>
            </a:xfrm>
          </p:grpSpPr>
          <p:sp>
            <p:nvSpPr>
              <p:cNvPr id="43" name="Arc 42">
                <a:extLst>
                  <a:ext uri="{FF2B5EF4-FFF2-40B4-BE49-F238E27FC236}">
                    <a16:creationId xmlns:a16="http://schemas.microsoft.com/office/drawing/2014/main" id="{3772EBDD-8084-A5E2-B676-47A423CA2CCC}"/>
                  </a:ext>
                </a:extLst>
              </p:cNvPr>
              <p:cNvSpPr/>
              <p:nvPr/>
            </p:nvSpPr>
            <p:spPr>
              <a:xfrm rot="4892865">
                <a:off x="1416512" y="2040446"/>
                <a:ext cx="1627878" cy="1661215"/>
              </a:xfrm>
              <a:prstGeom prst="arc">
                <a:avLst>
                  <a:gd name="adj1" fmla="val 16200000"/>
                  <a:gd name="adj2" fmla="val 11803523"/>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AD6D03B0-5FF2-8C1F-69C1-31FB06C9417E}"/>
                  </a:ext>
                </a:extLst>
              </p:cNvPr>
              <p:cNvCxnSpPr>
                <a:cxnSpLocks/>
              </p:cNvCxnSpPr>
              <p:nvPr/>
            </p:nvCxnSpPr>
            <p:spPr>
              <a:xfrm rot="10800000" flipV="1">
                <a:off x="3045029" y="2767962"/>
                <a:ext cx="1344824" cy="7158"/>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cxnSp>
          <p:nvCxnSpPr>
            <p:cNvPr id="48" name="Straight Connector 47">
              <a:extLst>
                <a:ext uri="{FF2B5EF4-FFF2-40B4-BE49-F238E27FC236}">
                  <a16:creationId xmlns:a16="http://schemas.microsoft.com/office/drawing/2014/main" id="{68555B7E-9390-DF80-CFEB-BD7FDD13217F}"/>
                </a:ext>
              </a:extLst>
            </p:cNvPr>
            <p:cNvCxnSpPr>
              <a:cxnSpLocks/>
            </p:cNvCxnSpPr>
            <p:nvPr/>
          </p:nvCxnSpPr>
          <p:spPr>
            <a:xfrm>
              <a:off x="4037014" y="4870588"/>
              <a:ext cx="6043" cy="1230286"/>
            </a:xfrm>
            <a:prstGeom prst="line">
              <a:avLst/>
            </a:prstGeom>
            <a:ln w="28575">
              <a:solidFill>
                <a:srgbClr val="00B0F0"/>
              </a:solidFill>
              <a:tailEnd type="oval"/>
            </a:ln>
          </p:spPr>
          <p:style>
            <a:lnRef idx="1">
              <a:schemeClr val="accent1"/>
            </a:lnRef>
            <a:fillRef idx="0">
              <a:schemeClr val="accent1"/>
            </a:fillRef>
            <a:effectRef idx="0">
              <a:schemeClr val="accent1"/>
            </a:effectRef>
            <a:fontRef idx="minor">
              <a:schemeClr val="tx1"/>
            </a:fontRef>
          </p:style>
        </p:cxnSp>
      </p:grpSp>
      <p:sp>
        <p:nvSpPr>
          <p:cNvPr id="53" name="Flowchart: Connector 52">
            <a:extLst>
              <a:ext uri="{FF2B5EF4-FFF2-40B4-BE49-F238E27FC236}">
                <a16:creationId xmlns:a16="http://schemas.microsoft.com/office/drawing/2014/main" id="{0F716832-7CA2-06A9-016A-C54EC44728E7}"/>
              </a:ext>
            </a:extLst>
          </p:cNvPr>
          <p:cNvSpPr/>
          <p:nvPr/>
        </p:nvSpPr>
        <p:spPr>
          <a:xfrm>
            <a:off x="1101259" y="4002953"/>
            <a:ext cx="1012307" cy="1012196"/>
          </a:xfrm>
          <a:prstGeom prst="flowChartConnector">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24F8C1B4-4C85-74A3-FE24-7AF7A014D09E}"/>
              </a:ext>
            </a:extLst>
          </p:cNvPr>
          <p:cNvSpPr/>
          <p:nvPr/>
        </p:nvSpPr>
        <p:spPr>
          <a:xfrm>
            <a:off x="3261317" y="3886983"/>
            <a:ext cx="1012307" cy="1012196"/>
          </a:xfrm>
          <a:prstGeom prst="flowChartConnector">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F340829D-4BA7-D828-F546-99A4CD6A5081}"/>
              </a:ext>
            </a:extLst>
          </p:cNvPr>
          <p:cNvSpPr txBox="1"/>
          <p:nvPr/>
        </p:nvSpPr>
        <p:spPr>
          <a:xfrm>
            <a:off x="1641681" y="2307695"/>
            <a:ext cx="2213051" cy="1446550"/>
          </a:xfrm>
          <a:prstGeom prst="rect">
            <a:avLst/>
          </a:prstGeom>
          <a:noFill/>
        </p:spPr>
        <p:txBody>
          <a:bodyPr wrap="square">
            <a:spAutoFit/>
          </a:bodyPr>
          <a:lstStyle/>
          <a:p>
            <a:pPr marL="171450" indent="-171450">
              <a:buFont typeface="Arial" panose="020B0604020202020204" pitchFamily="34" charset="0"/>
              <a:buChar char="•"/>
            </a:pPr>
            <a:r>
              <a:rPr lang="en-US" sz="1100" dirty="0"/>
              <a:t>What do you want to do with your asset?</a:t>
            </a:r>
          </a:p>
          <a:p>
            <a:pPr marL="171450" indent="-171450">
              <a:buFont typeface="Arial" panose="020B0604020202020204" pitchFamily="34" charset="0"/>
              <a:buChar char="•"/>
            </a:pPr>
            <a:r>
              <a:rPr lang="en-US" sz="1100" dirty="0"/>
              <a:t>Are residents and Board part of the conversation?</a:t>
            </a:r>
          </a:p>
          <a:p>
            <a:pPr marL="171450" indent="-171450">
              <a:buFont typeface="Arial" panose="020B0604020202020204" pitchFamily="34" charset="0"/>
              <a:buChar char="•"/>
            </a:pPr>
            <a:r>
              <a:rPr lang="en-US" sz="1100" dirty="0"/>
              <a:t>Simple RAD application - just the beginning </a:t>
            </a:r>
          </a:p>
          <a:p>
            <a:pPr marL="171450" indent="-171450">
              <a:buFont typeface="Arial" panose="020B0604020202020204" pitchFamily="34" charset="0"/>
              <a:buChar char="•"/>
            </a:pPr>
            <a:r>
              <a:rPr lang="en-US" sz="1100" dirty="0"/>
              <a:t>CHAP provides rent information and confirms eligibility</a:t>
            </a:r>
          </a:p>
        </p:txBody>
      </p:sp>
      <p:cxnSp>
        <p:nvCxnSpPr>
          <p:cNvPr id="76" name="Straight Connector 75">
            <a:extLst>
              <a:ext uri="{FF2B5EF4-FFF2-40B4-BE49-F238E27FC236}">
                <a16:creationId xmlns:a16="http://schemas.microsoft.com/office/drawing/2014/main" id="{62FF0C73-4A0A-C7DB-BFF9-CC4263D487BC}"/>
              </a:ext>
            </a:extLst>
          </p:cNvPr>
          <p:cNvCxnSpPr>
            <a:cxnSpLocks/>
          </p:cNvCxnSpPr>
          <p:nvPr/>
        </p:nvCxnSpPr>
        <p:spPr>
          <a:xfrm>
            <a:off x="1812192" y="2307695"/>
            <a:ext cx="178138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ED56802-7BA2-EC79-051E-C722789CA323}"/>
              </a:ext>
            </a:extLst>
          </p:cNvPr>
          <p:cNvSpPr txBox="1"/>
          <p:nvPr/>
        </p:nvSpPr>
        <p:spPr>
          <a:xfrm>
            <a:off x="466252" y="1429510"/>
            <a:ext cx="2257902" cy="523220"/>
          </a:xfrm>
          <a:prstGeom prst="rect">
            <a:avLst/>
          </a:prstGeom>
          <a:noFill/>
        </p:spPr>
        <p:txBody>
          <a:bodyPr wrap="square" rtlCol="0">
            <a:spAutoFit/>
          </a:bodyPr>
          <a:lstStyle/>
          <a:p>
            <a:pPr algn="ctr"/>
            <a:r>
              <a:rPr lang="en-US" sz="1400" b="1" dirty="0"/>
              <a:t>Strategic Planning, Initial Application, and CHAP</a:t>
            </a:r>
          </a:p>
        </p:txBody>
      </p:sp>
      <p:pic>
        <p:nvPicPr>
          <p:cNvPr id="79" name="Graphic 78" descr="Head with gears outline">
            <a:extLst>
              <a:ext uri="{FF2B5EF4-FFF2-40B4-BE49-F238E27FC236}">
                <a16:creationId xmlns:a16="http://schemas.microsoft.com/office/drawing/2014/main" id="{6EC6D986-28FF-8E61-69D9-DA6EB0DA2F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1660" y="4085070"/>
            <a:ext cx="914400" cy="914400"/>
          </a:xfrm>
          <a:prstGeom prst="rect">
            <a:avLst/>
          </a:prstGeom>
        </p:spPr>
      </p:pic>
      <p:sp>
        <p:nvSpPr>
          <p:cNvPr id="81" name="TextBox 80">
            <a:extLst>
              <a:ext uri="{FF2B5EF4-FFF2-40B4-BE49-F238E27FC236}">
                <a16:creationId xmlns:a16="http://schemas.microsoft.com/office/drawing/2014/main" id="{B1A9297C-3001-F899-47CF-648229BABDE2}"/>
              </a:ext>
            </a:extLst>
          </p:cNvPr>
          <p:cNvSpPr txBox="1"/>
          <p:nvPr/>
        </p:nvSpPr>
        <p:spPr>
          <a:xfrm>
            <a:off x="2386320" y="6282570"/>
            <a:ext cx="2600448" cy="523220"/>
          </a:xfrm>
          <a:prstGeom prst="rect">
            <a:avLst/>
          </a:prstGeom>
          <a:noFill/>
        </p:spPr>
        <p:txBody>
          <a:bodyPr wrap="square">
            <a:spAutoFit/>
          </a:bodyPr>
          <a:lstStyle/>
          <a:p>
            <a:pPr algn="ctr"/>
            <a:r>
              <a:rPr lang="en-US" sz="1400" b="1" dirty="0"/>
              <a:t>Financing Plan Development and Submission</a:t>
            </a:r>
          </a:p>
        </p:txBody>
      </p:sp>
      <p:sp>
        <p:nvSpPr>
          <p:cNvPr id="82" name="TextBox 81">
            <a:extLst>
              <a:ext uri="{FF2B5EF4-FFF2-40B4-BE49-F238E27FC236}">
                <a16:creationId xmlns:a16="http://schemas.microsoft.com/office/drawing/2014/main" id="{135604A1-E7EE-2AB0-1F94-C94D6421A59B}"/>
              </a:ext>
            </a:extLst>
          </p:cNvPr>
          <p:cNvSpPr txBox="1"/>
          <p:nvPr/>
        </p:nvSpPr>
        <p:spPr>
          <a:xfrm>
            <a:off x="3854732" y="5160576"/>
            <a:ext cx="3014798" cy="1107996"/>
          </a:xfrm>
          <a:prstGeom prst="rect">
            <a:avLst/>
          </a:prstGeom>
          <a:noFill/>
        </p:spPr>
        <p:txBody>
          <a:bodyPr wrap="square">
            <a:spAutoFit/>
          </a:bodyPr>
          <a:lstStyle/>
          <a:p>
            <a:pPr marL="171450" indent="-171450">
              <a:buFont typeface="Arial" panose="020B0604020202020204" pitchFamily="34" charset="0"/>
              <a:buChar char="•"/>
            </a:pPr>
            <a:r>
              <a:rPr lang="en-US" sz="1100" dirty="0"/>
              <a:t>Due Diligence (capital needs assessment, environmental, etc.)</a:t>
            </a:r>
          </a:p>
          <a:p>
            <a:pPr marL="171450" indent="-171450">
              <a:buFont typeface="Arial" panose="020B0604020202020204" pitchFamily="34" charset="0"/>
              <a:buChar char="•"/>
            </a:pPr>
            <a:r>
              <a:rPr lang="en-US" sz="1100" dirty="0"/>
              <a:t> Up-Front Civil Rights Reviews</a:t>
            </a:r>
          </a:p>
          <a:p>
            <a:pPr marL="171450" indent="-171450">
              <a:buFont typeface="Arial" panose="020B0604020202020204" pitchFamily="34" charset="0"/>
              <a:buChar char="•"/>
            </a:pPr>
            <a:r>
              <a:rPr lang="en-US" sz="1100" dirty="0"/>
              <a:t>Resident consultation</a:t>
            </a:r>
          </a:p>
          <a:p>
            <a:pPr marL="171450" indent="-171450">
              <a:buFont typeface="Arial" panose="020B0604020202020204" pitchFamily="34" charset="0"/>
              <a:buChar char="•"/>
            </a:pPr>
            <a:r>
              <a:rPr lang="en-US" sz="1100" dirty="0"/>
              <a:t>Secure financing commitments</a:t>
            </a:r>
          </a:p>
          <a:p>
            <a:pPr marL="171450" indent="-171450">
              <a:buFont typeface="Arial" panose="020B0604020202020204" pitchFamily="34" charset="0"/>
              <a:buChar char="•"/>
            </a:pPr>
            <a:r>
              <a:rPr lang="en-US" sz="1100" dirty="0"/>
              <a:t>Submit Financing Plan for HUD Review</a:t>
            </a:r>
          </a:p>
        </p:txBody>
      </p:sp>
      <p:cxnSp>
        <p:nvCxnSpPr>
          <p:cNvPr id="83" name="Straight Connector 82">
            <a:extLst>
              <a:ext uri="{FF2B5EF4-FFF2-40B4-BE49-F238E27FC236}">
                <a16:creationId xmlns:a16="http://schemas.microsoft.com/office/drawing/2014/main" id="{9ECAC862-2808-27A7-FE5D-A84E700FF24F}"/>
              </a:ext>
            </a:extLst>
          </p:cNvPr>
          <p:cNvCxnSpPr>
            <a:cxnSpLocks/>
          </p:cNvCxnSpPr>
          <p:nvPr/>
        </p:nvCxnSpPr>
        <p:spPr>
          <a:xfrm flipV="1">
            <a:off x="4047367" y="5149231"/>
            <a:ext cx="1860859" cy="386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EBEE8ED-0C0A-230A-B606-FD9DE6B241AC}"/>
              </a:ext>
            </a:extLst>
          </p:cNvPr>
          <p:cNvSpPr txBox="1"/>
          <p:nvPr/>
        </p:nvSpPr>
        <p:spPr>
          <a:xfrm>
            <a:off x="2206158" y="1995090"/>
            <a:ext cx="1264740" cy="307777"/>
          </a:xfrm>
          <a:prstGeom prst="rect">
            <a:avLst/>
          </a:prstGeom>
          <a:noFill/>
        </p:spPr>
        <p:txBody>
          <a:bodyPr wrap="square" rtlCol="0">
            <a:spAutoFit/>
          </a:bodyPr>
          <a:lstStyle/>
          <a:p>
            <a:r>
              <a:rPr lang="en-US" sz="1400" b="1" dirty="0"/>
              <a:t>+/60 days</a:t>
            </a:r>
          </a:p>
        </p:txBody>
      </p:sp>
      <p:sp>
        <p:nvSpPr>
          <p:cNvPr id="93" name="TextBox 92">
            <a:extLst>
              <a:ext uri="{FF2B5EF4-FFF2-40B4-BE49-F238E27FC236}">
                <a16:creationId xmlns:a16="http://schemas.microsoft.com/office/drawing/2014/main" id="{3A334CAF-8C2F-D539-329B-05A7AB41B6E6}"/>
              </a:ext>
            </a:extLst>
          </p:cNvPr>
          <p:cNvSpPr txBox="1"/>
          <p:nvPr/>
        </p:nvSpPr>
        <p:spPr>
          <a:xfrm>
            <a:off x="4437054" y="4843385"/>
            <a:ext cx="1264740" cy="307777"/>
          </a:xfrm>
          <a:prstGeom prst="rect">
            <a:avLst/>
          </a:prstGeom>
          <a:noFill/>
        </p:spPr>
        <p:txBody>
          <a:bodyPr wrap="square" rtlCol="0">
            <a:spAutoFit/>
          </a:bodyPr>
          <a:lstStyle/>
          <a:p>
            <a:r>
              <a:rPr lang="en-US" sz="1400" b="1" dirty="0"/>
              <a:t>6-24 months</a:t>
            </a:r>
          </a:p>
        </p:txBody>
      </p:sp>
      <p:sp>
        <p:nvSpPr>
          <p:cNvPr id="98" name="TextBox 97">
            <a:extLst>
              <a:ext uri="{FF2B5EF4-FFF2-40B4-BE49-F238E27FC236}">
                <a16:creationId xmlns:a16="http://schemas.microsoft.com/office/drawing/2014/main" id="{C53FE580-0B15-6B5A-5E85-228FE2A25208}"/>
              </a:ext>
            </a:extLst>
          </p:cNvPr>
          <p:cNvSpPr txBox="1"/>
          <p:nvPr/>
        </p:nvSpPr>
        <p:spPr>
          <a:xfrm>
            <a:off x="4463053" y="1454309"/>
            <a:ext cx="2890345" cy="523220"/>
          </a:xfrm>
          <a:prstGeom prst="rect">
            <a:avLst/>
          </a:prstGeom>
          <a:noFill/>
        </p:spPr>
        <p:txBody>
          <a:bodyPr wrap="square" rtlCol="0">
            <a:spAutoFit/>
          </a:bodyPr>
          <a:lstStyle/>
          <a:p>
            <a:pPr algn="ctr"/>
            <a:r>
              <a:rPr lang="en-US" sz="1400" b="1" dirty="0"/>
              <a:t>HUD Review and Issuance of the RAD Conversion Commitment (RCC)</a:t>
            </a:r>
          </a:p>
        </p:txBody>
      </p:sp>
      <p:pic>
        <p:nvPicPr>
          <p:cNvPr id="102" name="Graphic 101" descr="Calculator outline">
            <a:extLst>
              <a:ext uri="{FF2B5EF4-FFF2-40B4-BE49-F238E27FC236}">
                <a16:creationId xmlns:a16="http://schemas.microsoft.com/office/drawing/2014/main" id="{F47810DD-56A3-3F82-010B-A95424E7FD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31237" y="3950908"/>
            <a:ext cx="914400" cy="914400"/>
          </a:xfrm>
          <a:prstGeom prst="rect">
            <a:avLst/>
          </a:prstGeom>
        </p:spPr>
      </p:pic>
      <p:grpSp>
        <p:nvGrpSpPr>
          <p:cNvPr id="114" name="Group 113">
            <a:extLst>
              <a:ext uri="{FF2B5EF4-FFF2-40B4-BE49-F238E27FC236}">
                <a16:creationId xmlns:a16="http://schemas.microsoft.com/office/drawing/2014/main" id="{B0306FDA-8A23-4D02-1E89-5DCB220799BD}"/>
              </a:ext>
            </a:extLst>
          </p:cNvPr>
          <p:cNvGrpSpPr/>
          <p:nvPr/>
        </p:nvGrpSpPr>
        <p:grpSpPr>
          <a:xfrm>
            <a:off x="4355306" y="2003298"/>
            <a:ext cx="2138134" cy="3002183"/>
            <a:chOff x="4872978" y="2018576"/>
            <a:chExt cx="2138134" cy="3002183"/>
          </a:xfrm>
        </p:grpSpPr>
        <p:grpSp>
          <p:nvGrpSpPr>
            <p:cNvPr id="97" name="Group 96">
              <a:extLst>
                <a:ext uri="{FF2B5EF4-FFF2-40B4-BE49-F238E27FC236}">
                  <a16:creationId xmlns:a16="http://schemas.microsoft.com/office/drawing/2014/main" id="{30F458DF-DBD8-7F66-90D1-1661A72894E2}"/>
                </a:ext>
              </a:extLst>
            </p:cNvPr>
            <p:cNvGrpSpPr/>
            <p:nvPr/>
          </p:nvGrpSpPr>
          <p:grpSpPr>
            <a:xfrm>
              <a:off x="4872978" y="2018576"/>
              <a:ext cx="2138134" cy="3002183"/>
              <a:chOff x="5176914" y="1979453"/>
              <a:chExt cx="2138134" cy="3002183"/>
            </a:xfrm>
          </p:grpSpPr>
          <p:grpSp>
            <p:nvGrpSpPr>
              <p:cNvPr id="55" name="Group 54">
                <a:extLst>
                  <a:ext uri="{FF2B5EF4-FFF2-40B4-BE49-F238E27FC236}">
                    <a16:creationId xmlns:a16="http://schemas.microsoft.com/office/drawing/2014/main" id="{70AFABB9-B8F0-A1C8-72CF-3F0FEDCD5B63}"/>
                  </a:ext>
                </a:extLst>
              </p:cNvPr>
              <p:cNvGrpSpPr/>
              <p:nvPr/>
            </p:nvGrpSpPr>
            <p:grpSpPr>
              <a:xfrm>
                <a:off x="5176914" y="1979453"/>
                <a:ext cx="2138134" cy="3002183"/>
                <a:chOff x="428122" y="1122030"/>
                <a:chExt cx="2983225" cy="3999629"/>
              </a:xfrm>
            </p:grpSpPr>
            <p:sp>
              <p:nvSpPr>
                <p:cNvPr id="56" name="Arc 55">
                  <a:extLst>
                    <a:ext uri="{FF2B5EF4-FFF2-40B4-BE49-F238E27FC236}">
                      <a16:creationId xmlns:a16="http://schemas.microsoft.com/office/drawing/2014/main" id="{953C8B37-E454-0F3F-01FF-FD4ACE614D1D}"/>
                    </a:ext>
                  </a:extLst>
                </p:cNvPr>
                <p:cNvSpPr/>
                <p:nvPr/>
              </p:nvSpPr>
              <p:spPr>
                <a:xfrm>
                  <a:off x="1706480" y="3535462"/>
                  <a:ext cx="1704867" cy="1586197"/>
                </a:xfrm>
                <a:prstGeom prst="arc">
                  <a:avLst>
                    <a:gd name="adj1" fmla="val 16200000"/>
                    <a:gd name="adj2" fmla="val 118035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E8BD5903-98DE-FD8F-3AD0-F24FB2AEE3A0}"/>
                    </a:ext>
                  </a:extLst>
                </p:cNvPr>
                <p:cNvCxnSpPr>
                  <a:cxnSpLocks/>
                  <a:stCxn id="56" idx="2"/>
                </p:cNvCxnSpPr>
                <p:nvPr/>
              </p:nvCxnSpPr>
              <p:spPr>
                <a:xfrm flipH="1">
                  <a:off x="428122" y="4094836"/>
                  <a:ext cx="1316215" cy="0"/>
                </a:xfrm>
                <a:prstGeom prst="line">
                  <a:avLst/>
                </a:prstGeom>
                <a:ln w="28575">
                  <a:solidFill>
                    <a:srgbClr val="FFC000"/>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B4DDEAB-2A24-758E-7C46-32723AE2419C}"/>
                    </a:ext>
                  </a:extLst>
                </p:cNvPr>
                <p:cNvCxnSpPr>
                  <a:cxnSpLocks/>
                  <a:stCxn id="56" idx="0"/>
                </p:cNvCxnSpPr>
                <p:nvPr/>
              </p:nvCxnSpPr>
              <p:spPr>
                <a:xfrm flipH="1" flipV="1">
                  <a:off x="2558912" y="1122030"/>
                  <a:ext cx="1" cy="2413432"/>
                </a:xfrm>
                <a:prstGeom prst="line">
                  <a:avLst/>
                </a:prstGeom>
                <a:ln w="28575">
                  <a:solidFill>
                    <a:srgbClr val="FFC000"/>
                  </a:solidFill>
                  <a:tailEnd type="oval"/>
                </a:ln>
              </p:spPr>
              <p:style>
                <a:lnRef idx="1">
                  <a:schemeClr val="accent1"/>
                </a:lnRef>
                <a:fillRef idx="0">
                  <a:schemeClr val="accent1"/>
                </a:fillRef>
                <a:effectRef idx="0">
                  <a:schemeClr val="accent1"/>
                </a:effectRef>
                <a:fontRef idx="minor">
                  <a:schemeClr val="tx1"/>
                </a:fontRef>
              </p:style>
            </p:cxnSp>
          </p:grpSp>
          <p:sp>
            <p:nvSpPr>
              <p:cNvPr id="59" name="Flowchart: Connector 58">
                <a:extLst>
                  <a:ext uri="{FF2B5EF4-FFF2-40B4-BE49-F238E27FC236}">
                    <a16:creationId xmlns:a16="http://schemas.microsoft.com/office/drawing/2014/main" id="{6207DF98-E1E5-2461-E722-20ACDDF8AD52}"/>
                  </a:ext>
                </a:extLst>
              </p:cNvPr>
              <p:cNvSpPr/>
              <p:nvPr/>
            </p:nvSpPr>
            <p:spPr>
              <a:xfrm>
                <a:off x="6197939" y="3873007"/>
                <a:ext cx="1012307" cy="1012196"/>
              </a:xfrm>
              <a:prstGeom prst="flowChartConnector">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Graphic 106" descr="Checklist outline">
              <a:extLst>
                <a:ext uri="{FF2B5EF4-FFF2-40B4-BE49-F238E27FC236}">
                  <a16:creationId xmlns:a16="http://schemas.microsoft.com/office/drawing/2014/main" id="{CE8C5CEA-CD20-B00C-02D0-904EF4B5FD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65548" y="4002953"/>
              <a:ext cx="869215" cy="869215"/>
            </a:xfrm>
            <a:prstGeom prst="rect">
              <a:avLst/>
            </a:prstGeom>
          </p:spPr>
        </p:pic>
      </p:grpSp>
      <p:sp>
        <p:nvSpPr>
          <p:cNvPr id="111" name="TextBox 110">
            <a:extLst>
              <a:ext uri="{FF2B5EF4-FFF2-40B4-BE49-F238E27FC236}">
                <a16:creationId xmlns:a16="http://schemas.microsoft.com/office/drawing/2014/main" id="{DE90EE6A-CAAC-5B54-CCD7-FD4E5D1C7844}"/>
              </a:ext>
            </a:extLst>
          </p:cNvPr>
          <p:cNvSpPr txBox="1"/>
          <p:nvPr/>
        </p:nvSpPr>
        <p:spPr>
          <a:xfrm>
            <a:off x="5916720" y="2396774"/>
            <a:ext cx="2498544" cy="1446550"/>
          </a:xfrm>
          <a:prstGeom prst="rect">
            <a:avLst/>
          </a:prstGeom>
          <a:noFill/>
        </p:spPr>
        <p:txBody>
          <a:bodyPr wrap="square">
            <a:spAutoFit/>
          </a:bodyPr>
          <a:lstStyle/>
          <a:p>
            <a:pPr marL="171450" indent="-171450">
              <a:buFont typeface="Arial" panose="020B0604020202020204" pitchFamily="34" charset="0"/>
              <a:buChar char="•"/>
            </a:pPr>
            <a:r>
              <a:rPr lang="en-US" sz="1100" dirty="0"/>
              <a:t>HUD reviews for long-term physical and financial viability</a:t>
            </a:r>
          </a:p>
          <a:p>
            <a:pPr marL="171450" indent="-171450">
              <a:buFont typeface="Arial" panose="020B0604020202020204" pitchFamily="34" charset="0"/>
              <a:buChar char="•"/>
            </a:pPr>
            <a:r>
              <a:rPr lang="en-US" sz="1100" dirty="0"/>
              <a:t> HUD reviews for long-term preservation and resident protections</a:t>
            </a:r>
          </a:p>
          <a:p>
            <a:pPr marL="171450" indent="-171450">
              <a:buFont typeface="Arial" panose="020B0604020202020204" pitchFamily="34" charset="0"/>
              <a:buChar char="•"/>
            </a:pPr>
            <a:r>
              <a:rPr lang="en-US" sz="1100" dirty="0"/>
              <a:t>Conditional approval of conversion plans</a:t>
            </a:r>
          </a:p>
          <a:p>
            <a:pPr marL="171450" indent="-171450">
              <a:buFont typeface="Arial" panose="020B0604020202020204" pitchFamily="34" charset="0"/>
              <a:buChar char="•"/>
            </a:pPr>
            <a:r>
              <a:rPr lang="en-US" sz="1100" dirty="0"/>
              <a:t>RCC sets out terms of conversion and expected construction</a:t>
            </a:r>
          </a:p>
        </p:txBody>
      </p:sp>
      <p:cxnSp>
        <p:nvCxnSpPr>
          <p:cNvPr id="112" name="Straight Connector 111">
            <a:extLst>
              <a:ext uri="{FF2B5EF4-FFF2-40B4-BE49-F238E27FC236}">
                <a16:creationId xmlns:a16="http://schemas.microsoft.com/office/drawing/2014/main" id="{1B60DE4F-0CDC-459C-DBC7-00D8FD3F9D91}"/>
              </a:ext>
            </a:extLst>
          </p:cNvPr>
          <p:cNvCxnSpPr>
            <a:cxnSpLocks/>
          </p:cNvCxnSpPr>
          <p:nvPr/>
        </p:nvCxnSpPr>
        <p:spPr>
          <a:xfrm flipV="1">
            <a:off x="6033912" y="2398386"/>
            <a:ext cx="2264161" cy="569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BA6153B9-71FB-CB4D-E800-15CF301191E9}"/>
              </a:ext>
            </a:extLst>
          </p:cNvPr>
          <p:cNvSpPr txBox="1"/>
          <p:nvPr/>
        </p:nvSpPr>
        <p:spPr>
          <a:xfrm>
            <a:off x="6538236" y="2072177"/>
            <a:ext cx="1538846" cy="307777"/>
          </a:xfrm>
          <a:prstGeom prst="rect">
            <a:avLst/>
          </a:prstGeom>
          <a:noFill/>
        </p:spPr>
        <p:txBody>
          <a:bodyPr wrap="square" rtlCol="0">
            <a:spAutoFit/>
          </a:bodyPr>
          <a:lstStyle/>
          <a:p>
            <a:r>
              <a:rPr lang="en-US" sz="1400" b="1" dirty="0"/>
              <a:t>+/- 90 days</a:t>
            </a:r>
          </a:p>
        </p:txBody>
      </p:sp>
      <p:grpSp>
        <p:nvGrpSpPr>
          <p:cNvPr id="124" name="Group 123">
            <a:extLst>
              <a:ext uri="{FF2B5EF4-FFF2-40B4-BE49-F238E27FC236}">
                <a16:creationId xmlns:a16="http://schemas.microsoft.com/office/drawing/2014/main" id="{DBBAF38D-F595-4CAC-59F4-5B7082DD24BD}"/>
              </a:ext>
            </a:extLst>
          </p:cNvPr>
          <p:cNvGrpSpPr/>
          <p:nvPr/>
        </p:nvGrpSpPr>
        <p:grpSpPr>
          <a:xfrm>
            <a:off x="8501662" y="1952730"/>
            <a:ext cx="2334116" cy="3064772"/>
            <a:chOff x="9357519" y="2013174"/>
            <a:chExt cx="2334116" cy="3064772"/>
          </a:xfrm>
        </p:grpSpPr>
        <p:grpSp>
          <p:nvGrpSpPr>
            <p:cNvPr id="119" name="Group 118">
              <a:extLst>
                <a:ext uri="{FF2B5EF4-FFF2-40B4-BE49-F238E27FC236}">
                  <a16:creationId xmlns:a16="http://schemas.microsoft.com/office/drawing/2014/main" id="{A9C6072B-6397-1D21-1978-D53B434A6C12}"/>
                </a:ext>
              </a:extLst>
            </p:cNvPr>
            <p:cNvGrpSpPr/>
            <p:nvPr/>
          </p:nvGrpSpPr>
          <p:grpSpPr>
            <a:xfrm>
              <a:off x="9357519" y="2013174"/>
              <a:ext cx="2334116" cy="3064772"/>
              <a:chOff x="9794349" y="1881154"/>
              <a:chExt cx="2334116" cy="3064772"/>
            </a:xfrm>
          </p:grpSpPr>
          <p:grpSp>
            <p:nvGrpSpPr>
              <p:cNvPr id="66" name="Group 65">
                <a:extLst>
                  <a:ext uri="{FF2B5EF4-FFF2-40B4-BE49-F238E27FC236}">
                    <a16:creationId xmlns:a16="http://schemas.microsoft.com/office/drawing/2014/main" id="{EFB2E572-4519-376C-0740-E9D9616245C5}"/>
                  </a:ext>
                </a:extLst>
              </p:cNvPr>
              <p:cNvGrpSpPr/>
              <p:nvPr/>
            </p:nvGrpSpPr>
            <p:grpSpPr>
              <a:xfrm>
                <a:off x="9794349" y="1881154"/>
                <a:ext cx="2334116" cy="3064772"/>
                <a:chOff x="154678" y="1038646"/>
                <a:chExt cx="3256669" cy="4083013"/>
              </a:xfrm>
            </p:grpSpPr>
            <p:sp>
              <p:nvSpPr>
                <p:cNvPr id="67" name="Arc 66">
                  <a:extLst>
                    <a:ext uri="{FF2B5EF4-FFF2-40B4-BE49-F238E27FC236}">
                      <a16:creationId xmlns:a16="http://schemas.microsoft.com/office/drawing/2014/main" id="{AC5FB916-60B9-DF42-F9F0-3067B2B218C5}"/>
                    </a:ext>
                  </a:extLst>
                </p:cNvPr>
                <p:cNvSpPr/>
                <p:nvPr/>
              </p:nvSpPr>
              <p:spPr>
                <a:xfrm>
                  <a:off x="1706480" y="3535462"/>
                  <a:ext cx="1704867" cy="1586197"/>
                </a:xfrm>
                <a:prstGeom prst="arc">
                  <a:avLst>
                    <a:gd name="adj1" fmla="val 16200000"/>
                    <a:gd name="adj2" fmla="val 118035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3988EFCF-8E26-3132-8603-BBF11C3646A6}"/>
                    </a:ext>
                  </a:extLst>
                </p:cNvPr>
                <p:cNvCxnSpPr>
                  <a:cxnSpLocks/>
                  <a:stCxn id="67" idx="2"/>
                </p:cNvCxnSpPr>
                <p:nvPr/>
              </p:nvCxnSpPr>
              <p:spPr>
                <a:xfrm flipH="1">
                  <a:off x="154678" y="4094836"/>
                  <a:ext cx="1589658" cy="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033F3540-1DE4-4EDD-1CC3-6E097C81568F}"/>
                    </a:ext>
                  </a:extLst>
                </p:cNvPr>
                <p:cNvCxnSpPr>
                  <a:cxnSpLocks/>
                  <a:stCxn id="67" idx="0"/>
                </p:cNvCxnSpPr>
                <p:nvPr/>
              </p:nvCxnSpPr>
              <p:spPr>
                <a:xfrm flipV="1">
                  <a:off x="2558914" y="1038646"/>
                  <a:ext cx="0" cy="2496815"/>
                </a:xfrm>
                <a:prstGeom prst="line">
                  <a:avLst/>
                </a:prstGeom>
                <a:ln w="28575">
                  <a:solidFill>
                    <a:srgbClr val="92D050"/>
                  </a:solidFill>
                  <a:tailEnd type="oval"/>
                </a:ln>
              </p:spPr>
              <p:style>
                <a:lnRef idx="1">
                  <a:schemeClr val="accent1"/>
                </a:lnRef>
                <a:fillRef idx="0">
                  <a:schemeClr val="accent1"/>
                </a:fillRef>
                <a:effectRef idx="0">
                  <a:schemeClr val="accent1"/>
                </a:effectRef>
                <a:fontRef idx="minor">
                  <a:schemeClr val="tx1"/>
                </a:fontRef>
              </p:style>
            </p:cxnSp>
          </p:grpSp>
          <p:sp>
            <p:nvSpPr>
              <p:cNvPr id="70" name="Flowchart: Connector 69">
                <a:extLst>
                  <a:ext uri="{FF2B5EF4-FFF2-40B4-BE49-F238E27FC236}">
                    <a16:creationId xmlns:a16="http://schemas.microsoft.com/office/drawing/2014/main" id="{0912FFE8-4019-48CC-C054-63D3E16E418A}"/>
                  </a:ext>
                </a:extLst>
              </p:cNvPr>
              <p:cNvSpPr/>
              <p:nvPr/>
            </p:nvSpPr>
            <p:spPr>
              <a:xfrm>
                <a:off x="11023566" y="3854803"/>
                <a:ext cx="1012307" cy="1012196"/>
              </a:xfrm>
              <a:prstGeom prst="flowChartConnector">
                <a:avLst/>
              </a:prstGeom>
              <a:solidFill>
                <a:srgbClr val="6BA154"/>
              </a:solidFill>
              <a:ln w="19050">
                <a:solidFill>
                  <a:srgbClr val="6BA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1" name="Graphic 120" descr="Hammer outline">
              <a:extLst>
                <a:ext uri="{FF2B5EF4-FFF2-40B4-BE49-F238E27FC236}">
                  <a16:creationId xmlns:a16="http://schemas.microsoft.com/office/drawing/2014/main" id="{E54780CE-7986-19B4-F89A-17341A068F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42587" y="4050539"/>
              <a:ext cx="830018" cy="830018"/>
            </a:xfrm>
            <a:prstGeom prst="rect">
              <a:avLst/>
            </a:prstGeom>
          </p:spPr>
        </p:pic>
      </p:grpSp>
      <p:grpSp>
        <p:nvGrpSpPr>
          <p:cNvPr id="137" name="Group 136">
            <a:extLst>
              <a:ext uri="{FF2B5EF4-FFF2-40B4-BE49-F238E27FC236}">
                <a16:creationId xmlns:a16="http://schemas.microsoft.com/office/drawing/2014/main" id="{228D8424-CF33-BCDA-AABB-23A7E1C9996A}"/>
              </a:ext>
            </a:extLst>
          </p:cNvPr>
          <p:cNvGrpSpPr/>
          <p:nvPr/>
        </p:nvGrpSpPr>
        <p:grpSpPr>
          <a:xfrm>
            <a:off x="6481762" y="3686669"/>
            <a:ext cx="2002443" cy="2376553"/>
            <a:chOff x="7175546" y="3793236"/>
            <a:chExt cx="2002443" cy="2376553"/>
          </a:xfrm>
        </p:grpSpPr>
        <p:grpSp>
          <p:nvGrpSpPr>
            <p:cNvPr id="118" name="Group 117">
              <a:extLst>
                <a:ext uri="{FF2B5EF4-FFF2-40B4-BE49-F238E27FC236}">
                  <a16:creationId xmlns:a16="http://schemas.microsoft.com/office/drawing/2014/main" id="{1112970D-973C-5C9C-DC33-6504C2AA9A2A}"/>
                </a:ext>
              </a:extLst>
            </p:cNvPr>
            <p:cNvGrpSpPr/>
            <p:nvPr/>
          </p:nvGrpSpPr>
          <p:grpSpPr>
            <a:xfrm>
              <a:off x="7175546" y="3793236"/>
              <a:ext cx="2002443" cy="2376553"/>
              <a:chOff x="7606140" y="3564221"/>
              <a:chExt cx="2002443" cy="2376553"/>
            </a:xfrm>
          </p:grpSpPr>
          <p:grpSp>
            <p:nvGrpSpPr>
              <p:cNvPr id="60" name="Group 59">
                <a:extLst>
                  <a:ext uri="{FF2B5EF4-FFF2-40B4-BE49-F238E27FC236}">
                    <a16:creationId xmlns:a16="http://schemas.microsoft.com/office/drawing/2014/main" id="{1B123A58-DC42-D975-EC3A-2EDDCA646EC3}"/>
                  </a:ext>
                </a:extLst>
              </p:cNvPr>
              <p:cNvGrpSpPr/>
              <p:nvPr/>
            </p:nvGrpSpPr>
            <p:grpSpPr>
              <a:xfrm>
                <a:off x="7606140" y="3564221"/>
                <a:ext cx="2002443" cy="2376553"/>
                <a:chOff x="2734889" y="3671822"/>
                <a:chExt cx="2002443" cy="2376553"/>
              </a:xfrm>
            </p:grpSpPr>
            <p:grpSp>
              <p:nvGrpSpPr>
                <p:cNvPr id="61" name="Group 60">
                  <a:extLst>
                    <a:ext uri="{FF2B5EF4-FFF2-40B4-BE49-F238E27FC236}">
                      <a16:creationId xmlns:a16="http://schemas.microsoft.com/office/drawing/2014/main" id="{B4BA7E1A-8B28-D211-43EF-9FCBFB94892A}"/>
                    </a:ext>
                  </a:extLst>
                </p:cNvPr>
                <p:cNvGrpSpPr/>
                <p:nvPr/>
              </p:nvGrpSpPr>
              <p:grpSpPr>
                <a:xfrm rot="10800000">
                  <a:off x="2734889" y="3671822"/>
                  <a:ext cx="2002443" cy="1221911"/>
                  <a:chOff x="1399843" y="2057115"/>
                  <a:chExt cx="2793903" cy="1627878"/>
                </a:xfrm>
              </p:grpSpPr>
              <p:sp>
                <p:nvSpPr>
                  <p:cNvPr id="63" name="Arc 62">
                    <a:extLst>
                      <a:ext uri="{FF2B5EF4-FFF2-40B4-BE49-F238E27FC236}">
                        <a16:creationId xmlns:a16="http://schemas.microsoft.com/office/drawing/2014/main" id="{15A27EAE-900F-4D4D-4B4C-379046B41010}"/>
                      </a:ext>
                    </a:extLst>
                  </p:cNvPr>
                  <p:cNvSpPr/>
                  <p:nvPr/>
                </p:nvSpPr>
                <p:spPr>
                  <a:xfrm rot="4892865">
                    <a:off x="1416512" y="2040446"/>
                    <a:ext cx="1627878" cy="1661215"/>
                  </a:xfrm>
                  <a:prstGeom prst="arc">
                    <a:avLst>
                      <a:gd name="adj1" fmla="val 16200000"/>
                      <a:gd name="adj2" fmla="val 1180352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EF0AAF85-FA18-0543-416C-A71A6F5582A8}"/>
                      </a:ext>
                    </a:extLst>
                  </p:cNvPr>
                  <p:cNvCxnSpPr>
                    <a:cxnSpLocks/>
                  </p:cNvCxnSpPr>
                  <p:nvPr/>
                </p:nvCxnSpPr>
                <p:spPr>
                  <a:xfrm rot="10800000" flipV="1">
                    <a:off x="3045029" y="2771408"/>
                    <a:ext cx="1148717" cy="371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grpSp>
            <p:cxnSp>
              <p:nvCxnSpPr>
                <p:cNvPr id="62" name="Straight Connector 61">
                  <a:extLst>
                    <a:ext uri="{FF2B5EF4-FFF2-40B4-BE49-F238E27FC236}">
                      <a16:creationId xmlns:a16="http://schemas.microsoft.com/office/drawing/2014/main" id="{98D07129-C933-7ED5-62BD-B889B7ACBF29}"/>
                    </a:ext>
                  </a:extLst>
                </p:cNvPr>
                <p:cNvCxnSpPr>
                  <a:cxnSpLocks/>
                </p:cNvCxnSpPr>
                <p:nvPr/>
              </p:nvCxnSpPr>
              <p:spPr>
                <a:xfrm>
                  <a:off x="4064800" y="4868307"/>
                  <a:ext cx="0" cy="1180068"/>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grpSp>
          <p:sp>
            <p:nvSpPr>
              <p:cNvPr id="65" name="Flowchart: Connector 64">
                <a:extLst>
                  <a:ext uri="{FF2B5EF4-FFF2-40B4-BE49-F238E27FC236}">
                    <a16:creationId xmlns:a16="http://schemas.microsoft.com/office/drawing/2014/main" id="{A933B31B-68A8-EDC9-2B47-7AAD7AFACB5F}"/>
                  </a:ext>
                </a:extLst>
              </p:cNvPr>
              <p:cNvSpPr/>
              <p:nvPr/>
            </p:nvSpPr>
            <p:spPr>
              <a:xfrm>
                <a:off x="8507116" y="3669079"/>
                <a:ext cx="1012307" cy="1012196"/>
              </a:xfrm>
              <a:prstGeom prst="flowChartConnector">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0" name="Graphic 129" descr="Transfer outline">
              <a:extLst>
                <a:ext uri="{FF2B5EF4-FFF2-40B4-BE49-F238E27FC236}">
                  <a16:creationId xmlns:a16="http://schemas.microsoft.com/office/drawing/2014/main" id="{E82A9D54-347F-385F-B1F4-7985F5A6D6C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85613" y="4008506"/>
              <a:ext cx="834879" cy="834879"/>
            </a:xfrm>
            <a:prstGeom prst="rect">
              <a:avLst/>
            </a:prstGeom>
          </p:spPr>
        </p:pic>
      </p:grpSp>
      <p:sp>
        <p:nvSpPr>
          <p:cNvPr id="133" name="TextBox 132">
            <a:extLst>
              <a:ext uri="{FF2B5EF4-FFF2-40B4-BE49-F238E27FC236}">
                <a16:creationId xmlns:a16="http://schemas.microsoft.com/office/drawing/2014/main" id="{B2E79296-B9AF-D109-7AFB-10AD635FBC5A}"/>
              </a:ext>
            </a:extLst>
          </p:cNvPr>
          <p:cNvSpPr txBox="1"/>
          <p:nvPr/>
        </p:nvSpPr>
        <p:spPr>
          <a:xfrm>
            <a:off x="6869530" y="6155492"/>
            <a:ext cx="1838052" cy="523220"/>
          </a:xfrm>
          <a:prstGeom prst="rect">
            <a:avLst/>
          </a:prstGeom>
          <a:noFill/>
        </p:spPr>
        <p:txBody>
          <a:bodyPr wrap="square">
            <a:spAutoFit/>
          </a:bodyPr>
          <a:lstStyle/>
          <a:p>
            <a:pPr algn="ctr"/>
            <a:r>
              <a:rPr lang="en-US" sz="1400" b="1" dirty="0"/>
              <a:t>Closing and Conversion</a:t>
            </a:r>
          </a:p>
        </p:txBody>
      </p:sp>
      <p:sp>
        <p:nvSpPr>
          <p:cNvPr id="135" name="TextBox 134">
            <a:extLst>
              <a:ext uri="{FF2B5EF4-FFF2-40B4-BE49-F238E27FC236}">
                <a16:creationId xmlns:a16="http://schemas.microsoft.com/office/drawing/2014/main" id="{E7BFFEED-0FFD-5024-C47B-920A7EAB8944}"/>
              </a:ext>
            </a:extLst>
          </p:cNvPr>
          <p:cNvSpPr txBox="1"/>
          <p:nvPr/>
        </p:nvSpPr>
        <p:spPr>
          <a:xfrm>
            <a:off x="8921023" y="1539578"/>
            <a:ext cx="2600448" cy="307777"/>
          </a:xfrm>
          <a:prstGeom prst="rect">
            <a:avLst/>
          </a:prstGeom>
          <a:noFill/>
        </p:spPr>
        <p:txBody>
          <a:bodyPr wrap="square">
            <a:spAutoFit/>
          </a:bodyPr>
          <a:lstStyle/>
          <a:p>
            <a:pPr algn="ctr"/>
            <a:r>
              <a:rPr lang="en-US" sz="1400" b="1" dirty="0"/>
              <a:t>Construction</a:t>
            </a:r>
          </a:p>
        </p:txBody>
      </p:sp>
      <p:sp>
        <p:nvSpPr>
          <p:cNvPr id="140" name="TextBox 139">
            <a:extLst>
              <a:ext uri="{FF2B5EF4-FFF2-40B4-BE49-F238E27FC236}">
                <a16:creationId xmlns:a16="http://schemas.microsoft.com/office/drawing/2014/main" id="{C0166D4E-8D2C-EBFC-06D1-B3C098AA4BD3}"/>
              </a:ext>
            </a:extLst>
          </p:cNvPr>
          <p:cNvSpPr txBox="1"/>
          <p:nvPr/>
        </p:nvSpPr>
        <p:spPr>
          <a:xfrm>
            <a:off x="8100041" y="4986741"/>
            <a:ext cx="1859930" cy="1277273"/>
          </a:xfrm>
          <a:prstGeom prst="rect">
            <a:avLst/>
          </a:prstGeom>
          <a:noFill/>
        </p:spPr>
        <p:txBody>
          <a:bodyPr wrap="square">
            <a:spAutoFit/>
          </a:bodyPr>
          <a:lstStyle/>
          <a:p>
            <a:pPr marL="171450" indent="-171450">
              <a:buFont typeface="Arial" panose="020B0604020202020204" pitchFamily="34" charset="0"/>
              <a:buChar char="•"/>
            </a:pPr>
            <a:r>
              <a:rPr lang="en-US" sz="1100" dirty="0"/>
              <a:t>Removal from public housing program</a:t>
            </a:r>
          </a:p>
          <a:p>
            <a:pPr marL="171450" indent="-171450">
              <a:buFont typeface="Arial" panose="020B0604020202020204" pitchFamily="34" charset="0"/>
              <a:buChar char="•"/>
            </a:pPr>
            <a:r>
              <a:rPr lang="en-US" sz="1100" dirty="0"/>
              <a:t>Entry into Section 8 Housing Assistance Payments (HAP) Contract and RAD Use Agreement</a:t>
            </a:r>
          </a:p>
          <a:p>
            <a:pPr marL="171450" indent="-171450">
              <a:buFont typeface="Arial" panose="020B0604020202020204" pitchFamily="34" charset="0"/>
              <a:buChar char="•"/>
            </a:pPr>
            <a:r>
              <a:rPr lang="en-US" sz="1100" dirty="0"/>
              <a:t>Residents sign new leases </a:t>
            </a:r>
          </a:p>
        </p:txBody>
      </p:sp>
      <p:cxnSp>
        <p:nvCxnSpPr>
          <p:cNvPr id="141" name="Straight Connector 140">
            <a:extLst>
              <a:ext uri="{FF2B5EF4-FFF2-40B4-BE49-F238E27FC236}">
                <a16:creationId xmlns:a16="http://schemas.microsoft.com/office/drawing/2014/main" id="{5CC103B9-6C0E-604F-6E75-05E30CE484A7}"/>
              </a:ext>
            </a:extLst>
          </p:cNvPr>
          <p:cNvCxnSpPr>
            <a:cxnSpLocks/>
          </p:cNvCxnSpPr>
          <p:nvPr/>
        </p:nvCxnSpPr>
        <p:spPr>
          <a:xfrm>
            <a:off x="8326812" y="4923418"/>
            <a:ext cx="1296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83B32FC9-8D55-E360-BE51-932E058C9225}"/>
              </a:ext>
            </a:extLst>
          </p:cNvPr>
          <p:cNvSpPr txBox="1"/>
          <p:nvPr/>
        </p:nvSpPr>
        <p:spPr>
          <a:xfrm>
            <a:off x="8435799" y="4593837"/>
            <a:ext cx="1538846" cy="307777"/>
          </a:xfrm>
          <a:prstGeom prst="rect">
            <a:avLst/>
          </a:prstGeom>
          <a:noFill/>
        </p:spPr>
        <p:txBody>
          <a:bodyPr wrap="square" rtlCol="0">
            <a:spAutoFit/>
          </a:bodyPr>
          <a:lstStyle/>
          <a:p>
            <a:r>
              <a:rPr lang="en-US" sz="1400" b="1" dirty="0"/>
              <a:t>+/- 60 days</a:t>
            </a:r>
          </a:p>
        </p:txBody>
      </p:sp>
      <p:sp>
        <p:nvSpPr>
          <p:cNvPr id="3" name="TextBox 2">
            <a:extLst>
              <a:ext uri="{FF2B5EF4-FFF2-40B4-BE49-F238E27FC236}">
                <a16:creationId xmlns:a16="http://schemas.microsoft.com/office/drawing/2014/main" id="{015EDB53-EE39-8DFD-F265-1C9DAE2E699B}"/>
              </a:ext>
            </a:extLst>
          </p:cNvPr>
          <p:cNvSpPr txBox="1"/>
          <p:nvPr/>
        </p:nvSpPr>
        <p:spPr>
          <a:xfrm>
            <a:off x="10377099" y="2061773"/>
            <a:ext cx="1641680" cy="1954381"/>
          </a:xfrm>
          <a:prstGeom prst="rect">
            <a:avLst/>
          </a:prstGeom>
          <a:noFill/>
        </p:spPr>
        <p:txBody>
          <a:bodyPr wrap="square">
            <a:spAutoFit/>
          </a:bodyPr>
          <a:lstStyle/>
          <a:p>
            <a:pPr marL="171450" indent="-171450">
              <a:buFont typeface="Arial" panose="020B0604020202020204" pitchFamily="34" charset="0"/>
              <a:buChar char="•"/>
            </a:pPr>
            <a:r>
              <a:rPr lang="en-US" sz="1100" dirty="0"/>
              <a:t>Work called for in the RCC is completed</a:t>
            </a:r>
          </a:p>
          <a:p>
            <a:pPr marL="171450" indent="-171450">
              <a:buFont typeface="Arial" panose="020B0604020202020204" pitchFamily="34" charset="0"/>
              <a:buChar char="•"/>
            </a:pPr>
            <a:r>
              <a:rPr lang="en-US" sz="1100" dirty="0"/>
              <a:t>Resident relocation if necessary to permit the improvements</a:t>
            </a:r>
          </a:p>
          <a:p>
            <a:pPr marL="171450" indent="-171450">
              <a:buFont typeface="Arial" panose="020B0604020202020204" pitchFamily="34" charset="0"/>
              <a:buChar char="•"/>
            </a:pPr>
            <a:r>
              <a:rPr lang="en-US" sz="1100" dirty="0"/>
              <a:t>Resident right to return</a:t>
            </a:r>
          </a:p>
          <a:p>
            <a:pPr marL="171450" indent="-171450">
              <a:buFont typeface="Arial" panose="020B0604020202020204" pitchFamily="34" charset="0"/>
              <a:buChar char="•"/>
            </a:pPr>
            <a:r>
              <a:rPr lang="en-US" sz="1100" dirty="0"/>
              <a:t>Resident opportunities through Section 3</a:t>
            </a:r>
          </a:p>
          <a:p>
            <a:pPr marL="171450" indent="-171450">
              <a:buFont typeface="Arial" panose="020B0604020202020204" pitchFamily="34" charset="0"/>
              <a:buChar char="•"/>
            </a:pPr>
            <a:r>
              <a:rPr lang="en-US" sz="1100" dirty="0"/>
              <a:t>Davis-Bacon wages</a:t>
            </a:r>
          </a:p>
        </p:txBody>
      </p:sp>
      <p:cxnSp>
        <p:nvCxnSpPr>
          <p:cNvPr id="5" name="Straight Connector 4">
            <a:extLst>
              <a:ext uri="{FF2B5EF4-FFF2-40B4-BE49-F238E27FC236}">
                <a16:creationId xmlns:a16="http://schemas.microsoft.com/office/drawing/2014/main" id="{71FA067D-CDC5-E5D0-DF2E-80A2285A8FAF}"/>
              </a:ext>
            </a:extLst>
          </p:cNvPr>
          <p:cNvCxnSpPr>
            <a:cxnSpLocks/>
          </p:cNvCxnSpPr>
          <p:nvPr/>
        </p:nvCxnSpPr>
        <p:spPr>
          <a:xfrm>
            <a:off x="10463887" y="2086870"/>
            <a:ext cx="1296206" cy="0"/>
          </a:xfrm>
          <a:prstGeom prst="line">
            <a:avLst/>
          </a:prstGeom>
          <a:ln w="28575">
            <a:solidFill>
              <a:srgbClr val="6BA15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8DB30D2-ABAD-19C6-C113-ACDD83321428}"/>
              </a:ext>
            </a:extLst>
          </p:cNvPr>
          <p:cNvSpPr txBox="1"/>
          <p:nvPr/>
        </p:nvSpPr>
        <p:spPr>
          <a:xfrm>
            <a:off x="10588163" y="1779093"/>
            <a:ext cx="1538846" cy="307777"/>
          </a:xfrm>
          <a:prstGeom prst="rect">
            <a:avLst/>
          </a:prstGeom>
          <a:noFill/>
        </p:spPr>
        <p:txBody>
          <a:bodyPr wrap="square" rtlCol="0">
            <a:spAutoFit/>
          </a:bodyPr>
          <a:lstStyle/>
          <a:p>
            <a:r>
              <a:rPr lang="en-US" sz="1400" b="1" dirty="0"/>
              <a:t>0-18 months</a:t>
            </a:r>
          </a:p>
        </p:txBody>
      </p:sp>
    </p:spTree>
    <p:extLst>
      <p:ext uri="{BB962C8B-B14F-4D97-AF65-F5344CB8AC3E}">
        <p14:creationId xmlns:p14="http://schemas.microsoft.com/office/powerpoint/2010/main" val="1032160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the standard banner for presentations. ">
            <a:extLst>
              <a:ext uri="{FF2B5EF4-FFF2-40B4-BE49-F238E27FC236}">
                <a16:creationId xmlns:a16="http://schemas.microsoft.com/office/drawing/2014/main" id="{824C4F54-B3F7-8CC5-1F77-7636F4E48A0A}"/>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8" name="Title 5">
            <a:extLst>
              <a:ext uri="{FF2B5EF4-FFF2-40B4-BE49-F238E27FC236}">
                <a16:creationId xmlns:a16="http://schemas.microsoft.com/office/drawing/2014/main" id="{97081549-EC73-2482-ACD7-F6DA9164552F}"/>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Conversion Process</a:t>
            </a:r>
          </a:p>
        </p:txBody>
      </p:sp>
      <p:grpSp>
        <p:nvGrpSpPr>
          <p:cNvPr id="137" name="Group 136">
            <a:extLst>
              <a:ext uri="{FF2B5EF4-FFF2-40B4-BE49-F238E27FC236}">
                <a16:creationId xmlns:a16="http://schemas.microsoft.com/office/drawing/2014/main" id="{228D8424-CF33-BCDA-AABB-23A7E1C9996A}"/>
              </a:ext>
            </a:extLst>
          </p:cNvPr>
          <p:cNvGrpSpPr/>
          <p:nvPr/>
        </p:nvGrpSpPr>
        <p:grpSpPr>
          <a:xfrm>
            <a:off x="5316534" y="1867769"/>
            <a:ext cx="3265657" cy="3124842"/>
            <a:chOff x="7169523" y="3793236"/>
            <a:chExt cx="2008466" cy="2040660"/>
          </a:xfrm>
        </p:grpSpPr>
        <p:grpSp>
          <p:nvGrpSpPr>
            <p:cNvPr id="118" name="Group 117">
              <a:extLst>
                <a:ext uri="{FF2B5EF4-FFF2-40B4-BE49-F238E27FC236}">
                  <a16:creationId xmlns:a16="http://schemas.microsoft.com/office/drawing/2014/main" id="{1112970D-973C-5C9C-DC33-6504C2AA9A2A}"/>
                </a:ext>
              </a:extLst>
            </p:cNvPr>
            <p:cNvGrpSpPr/>
            <p:nvPr/>
          </p:nvGrpSpPr>
          <p:grpSpPr>
            <a:xfrm>
              <a:off x="7169523" y="3793236"/>
              <a:ext cx="2008466" cy="2040660"/>
              <a:chOff x="7600117" y="3564221"/>
              <a:chExt cx="2008466" cy="2040660"/>
            </a:xfrm>
          </p:grpSpPr>
          <p:grpSp>
            <p:nvGrpSpPr>
              <p:cNvPr id="60" name="Group 59">
                <a:extLst>
                  <a:ext uri="{FF2B5EF4-FFF2-40B4-BE49-F238E27FC236}">
                    <a16:creationId xmlns:a16="http://schemas.microsoft.com/office/drawing/2014/main" id="{1B123A58-DC42-D975-EC3A-2EDDCA646EC3}"/>
                  </a:ext>
                </a:extLst>
              </p:cNvPr>
              <p:cNvGrpSpPr/>
              <p:nvPr/>
            </p:nvGrpSpPr>
            <p:grpSpPr>
              <a:xfrm>
                <a:off x="7600117" y="3564221"/>
                <a:ext cx="2008466" cy="2040660"/>
                <a:chOff x="2728866" y="3671822"/>
                <a:chExt cx="2008466" cy="2040660"/>
              </a:xfrm>
            </p:grpSpPr>
            <p:grpSp>
              <p:nvGrpSpPr>
                <p:cNvPr id="61" name="Group 60">
                  <a:extLst>
                    <a:ext uri="{FF2B5EF4-FFF2-40B4-BE49-F238E27FC236}">
                      <a16:creationId xmlns:a16="http://schemas.microsoft.com/office/drawing/2014/main" id="{B4BA7E1A-8B28-D211-43EF-9FCBFB94892A}"/>
                    </a:ext>
                  </a:extLst>
                </p:cNvPr>
                <p:cNvGrpSpPr/>
                <p:nvPr/>
              </p:nvGrpSpPr>
              <p:grpSpPr>
                <a:xfrm rot="10800000">
                  <a:off x="2728866" y="3671822"/>
                  <a:ext cx="2008466" cy="1221911"/>
                  <a:chOff x="1399843" y="2057115"/>
                  <a:chExt cx="2802307" cy="1627878"/>
                </a:xfrm>
              </p:grpSpPr>
              <p:sp>
                <p:nvSpPr>
                  <p:cNvPr id="63" name="Arc 62">
                    <a:extLst>
                      <a:ext uri="{FF2B5EF4-FFF2-40B4-BE49-F238E27FC236}">
                        <a16:creationId xmlns:a16="http://schemas.microsoft.com/office/drawing/2014/main" id="{15A27EAE-900F-4D4D-4B4C-379046B41010}"/>
                      </a:ext>
                    </a:extLst>
                  </p:cNvPr>
                  <p:cNvSpPr/>
                  <p:nvPr/>
                </p:nvSpPr>
                <p:spPr>
                  <a:xfrm rot="4892865">
                    <a:off x="1416512" y="2040446"/>
                    <a:ext cx="1627878" cy="1661215"/>
                  </a:xfrm>
                  <a:prstGeom prst="arc">
                    <a:avLst>
                      <a:gd name="adj1" fmla="val 16200000"/>
                      <a:gd name="adj2" fmla="val 11803523"/>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EF0AAF85-FA18-0543-416C-A71A6F5582A8}"/>
                      </a:ext>
                    </a:extLst>
                  </p:cNvPr>
                  <p:cNvCxnSpPr>
                    <a:cxnSpLocks/>
                  </p:cNvCxnSpPr>
                  <p:nvPr/>
                </p:nvCxnSpPr>
                <p:spPr>
                  <a:xfrm rot="10800000" flipV="1">
                    <a:off x="3053433" y="2765971"/>
                    <a:ext cx="1148717" cy="371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cxnSp>
              <p:nvCxnSpPr>
                <p:cNvPr id="62" name="Straight Connector 61">
                  <a:extLst>
                    <a:ext uri="{FF2B5EF4-FFF2-40B4-BE49-F238E27FC236}">
                      <a16:creationId xmlns:a16="http://schemas.microsoft.com/office/drawing/2014/main" id="{98D07129-C933-7ED5-62BD-B889B7ACBF29}"/>
                    </a:ext>
                  </a:extLst>
                </p:cNvPr>
                <p:cNvCxnSpPr>
                  <a:cxnSpLocks/>
                </p:cNvCxnSpPr>
                <p:nvPr/>
              </p:nvCxnSpPr>
              <p:spPr>
                <a:xfrm>
                  <a:off x="4076717" y="4888209"/>
                  <a:ext cx="0" cy="824273"/>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grpSp>
          <p:sp>
            <p:nvSpPr>
              <p:cNvPr id="65" name="Flowchart: Connector 64">
                <a:extLst>
                  <a:ext uri="{FF2B5EF4-FFF2-40B4-BE49-F238E27FC236}">
                    <a16:creationId xmlns:a16="http://schemas.microsoft.com/office/drawing/2014/main" id="{A933B31B-68A8-EDC9-2B47-7AAD7AFACB5F}"/>
                  </a:ext>
                </a:extLst>
              </p:cNvPr>
              <p:cNvSpPr/>
              <p:nvPr/>
            </p:nvSpPr>
            <p:spPr>
              <a:xfrm>
                <a:off x="8507116" y="3669079"/>
                <a:ext cx="1012307" cy="1012196"/>
              </a:xfrm>
              <a:prstGeom prst="flowChartConnector">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0" name="Graphic 129" descr="Transfer outline">
              <a:extLst>
                <a:ext uri="{FF2B5EF4-FFF2-40B4-BE49-F238E27FC236}">
                  <a16:creationId xmlns:a16="http://schemas.microsoft.com/office/drawing/2014/main" id="{E82A9D54-347F-385F-B1F4-7985F5A6D6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85613" y="4008506"/>
              <a:ext cx="834879" cy="834879"/>
            </a:xfrm>
            <a:prstGeom prst="rect">
              <a:avLst/>
            </a:prstGeom>
          </p:spPr>
        </p:pic>
      </p:grpSp>
      <p:sp>
        <p:nvSpPr>
          <p:cNvPr id="133" name="TextBox 132">
            <a:extLst>
              <a:ext uri="{FF2B5EF4-FFF2-40B4-BE49-F238E27FC236}">
                <a16:creationId xmlns:a16="http://schemas.microsoft.com/office/drawing/2014/main" id="{B2E79296-B9AF-D109-7AFB-10AD635FBC5A}"/>
              </a:ext>
            </a:extLst>
          </p:cNvPr>
          <p:cNvSpPr txBox="1"/>
          <p:nvPr/>
        </p:nvSpPr>
        <p:spPr>
          <a:xfrm>
            <a:off x="6564577" y="5138628"/>
            <a:ext cx="1838052" cy="830997"/>
          </a:xfrm>
          <a:prstGeom prst="rect">
            <a:avLst/>
          </a:prstGeom>
          <a:noFill/>
        </p:spPr>
        <p:txBody>
          <a:bodyPr wrap="square">
            <a:spAutoFit/>
          </a:bodyPr>
          <a:lstStyle/>
          <a:p>
            <a:pPr algn="ctr"/>
            <a:r>
              <a:rPr lang="en-US" sz="2400" b="1" dirty="0"/>
              <a:t>Closing and Conversion</a:t>
            </a:r>
          </a:p>
        </p:txBody>
      </p:sp>
      <p:sp>
        <p:nvSpPr>
          <p:cNvPr id="140" name="TextBox 139">
            <a:extLst>
              <a:ext uri="{FF2B5EF4-FFF2-40B4-BE49-F238E27FC236}">
                <a16:creationId xmlns:a16="http://schemas.microsoft.com/office/drawing/2014/main" id="{C0166D4E-8D2C-EBFC-06D1-B3C098AA4BD3}"/>
              </a:ext>
            </a:extLst>
          </p:cNvPr>
          <p:cNvSpPr txBox="1"/>
          <p:nvPr/>
        </p:nvSpPr>
        <p:spPr>
          <a:xfrm>
            <a:off x="8511875" y="3560148"/>
            <a:ext cx="2890344" cy="2031325"/>
          </a:xfrm>
          <a:prstGeom prst="rect">
            <a:avLst/>
          </a:prstGeom>
          <a:noFill/>
        </p:spPr>
        <p:txBody>
          <a:bodyPr wrap="square">
            <a:spAutoFit/>
          </a:bodyPr>
          <a:lstStyle/>
          <a:p>
            <a:pPr marL="171450" indent="-171450">
              <a:buFont typeface="Arial" panose="020B0604020202020204" pitchFamily="34" charset="0"/>
              <a:buChar char="•"/>
            </a:pPr>
            <a:r>
              <a:rPr lang="en-US" dirty="0"/>
              <a:t>Removal from public housing program</a:t>
            </a:r>
          </a:p>
          <a:p>
            <a:pPr marL="171450" indent="-171450">
              <a:buFont typeface="Arial" panose="020B0604020202020204" pitchFamily="34" charset="0"/>
              <a:buChar char="•"/>
            </a:pPr>
            <a:r>
              <a:rPr lang="en-US" dirty="0"/>
              <a:t>Entry into Section 8 Housing Assistance Payments (HAP) Contract and RAD Use Agreement</a:t>
            </a:r>
          </a:p>
          <a:p>
            <a:pPr marL="171450" indent="-171450">
              <a:buFont typeface="Arial" panose="020B0604020202020204" pitchFamily="34" charset="0"/>
              <a:buChar char="•"/>
            </a:pPr>
            <a:r>
              <a:rPr lang="en-US" dirty="0"/>
              <a:t>Residents sign new leases </a:t>
            </a:r>
          </a:p>
        </p:txBody>
      </p:sp>
      <p:cxnSp>
        <p:nvCxnSpPr>
          <p:cNvPr id="141" name="Straight Connector 140">
            <a:extLst>
              <a:ext uri="{FF2B5EF4-FFF2-40B4-BE49-F238E27FC236}">
                <a16:creationId xmlns:a16="http://schemas.microsoft.com/office/drawing/2014/main" id="{5CC103B9-6C0E-604F-6E75-05E30CE484A7}"/>
              </a:ext>
            </a:extLst>
          </p:cNvPr>
          <p:cNvCxnSpPr>
            <a:cxnSpLocks/>
          </p:cNvCxnSpPr>
          <p:nvPr/>
        </p:nvCxnSpPr>
        <p:spPr>
          <a:xfrm>
            <a:off x="8740376" y="3515648"/>
            <a:ext cx="19604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83B32FC9-8D55-E360-BE51-932E058C9225}"/>
              </a:ext>
            </a:extLst>
          </p:cNvPr>
          <p:cNvSpPr txBox="1"/>
          <p:nvPr/>
        </p:nvSpPr>
        <p:spPr>
          <a:xfrm>
            <a:off x="8840877" y="3011024"/>
            <a:ext cx="1859927" cy="461665"/>
          </a:xfrm>
          <a:prstGeom prst="rect">
            <a:avLst/>
          </a:prstGeom>
          <a:noFill/>
        </p:spPr>
        <p:txBody>
          <a:bodyPr wrap="square" rtlCol="0">
            <a:spAutoFit/>
          </a:bodyPr>
          <a:lstStyle/>
          <a:p>
            <a:r>
              <a:rPr lang="en-US" sz="2400" b="1" dirty="0"/>
              <a:t>+/- 60 days</a:t>
            </a:r>
          </a:p>
        </p:txBody>
      </p:sp>
    </p:spTree>
    <p:extLst>
      <p:ext uri="{BB962C8B-B14F-4D97-AF65-F5344CB8AC3E}">
        <p14:creationId xmlns:p14="http://schemas.microsoft.com/office/powerpoint/2010/main" val="756141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the standard banner for presentations. ">
            <a:extLst>
              <a:ext uri="{FF2B5EF4-FFF2-40B4-BE49-F238E27FC236}">
                <a16:creationId xmlns:a16="http://schemas.microsoft.com/office/drawing/2014/main" id="{824C4F54-B3F7-8CC5-1F77-7636F4E48A0A}"/>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8" name="Title 5">
            <a:extLst>
              <a:ext uri="{FF2B5EF4-FFF2-40B4-BE49-F238E27FC236}">
                <a16:creationId xmlns:a16="http://schemas.microsoft.com/office/drawing/2014/main" id="{97081549-EC73-2482-ACD7-F6DA9164552F}"/>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Conversion Process</a:t>
            </a:r>
          </a:p>
        </p:txBody>
      </p:sp>
      <p:grpSp>
        <p:nvGrpSpPr>
          <p:cNvPr id="30" name="Group 29">
            <a:extLst>
              <a:ext uri="{FF2B5EF4-FFF2-40B4-BE49-F238E27FC236}">
                <a16:creationId xmlns:a16="http://schemas.microsoft.com/office/drawing/2014/main" id="{2883D8DB-EDA7-EDF7-3283-A73DBE63ECB6}"/>
              </a:ext>
            </a:extLst>
          </p:cNvPr>
          <p:cNvGrpSpPr/>
          <p:nvPr/>
        </p:nvGrpSpPr>
        <p:grpSpPr>
          <a:xfrm>
            <a:off x="-117942" y="1956109"/>
            <a:ext cx="2324100" cy="3137967"/>
            <a:chOff x="168653" y="941133"/>
            <a:chExt cx="3242694" cy="4180526"/>
          </a:xfrm>
        </p:grpSpPr>
        <p:sp>
          <p:nvSpPr>
            <p:cNvPr id="2" name="Arc 1">
              <a:extLst>
                <a:ext uri="{FF2B5EF4-FFF2-40B4-BE49-F238E27FC236}">
                  <a16:creationId xmlns:a16="http://schemas.microsoft.com/office/drawing/2014/main" id="{EC1D282F-77B6-2A05-F13C-DAEE159D9C94}"/>
                </a:ext>
              </a:extLst>
            </p:cNvPr>
            <p:cNvSpPr/>
            <p:nvPr/>
          </p:nvSpPr>
          <p:spPr>
            <a:xfrm>
              <a:off x="1706480" y="3535462"/>
              <a:ext cx="1704867" cy="1586197"/>
            </a:xfrm>
            <a:prstGeom prst="arc">
              <a:avLst>
                <a:gd name="adj1" fmla="val 16200000"/>
                <a:gd name="adj2" fmla="val 11803523"/>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A951016E-A8BD-4494-C1B0-09B9D17564F4}"/>
                </a:ext>
              </a:extLst>
            </p:cNvPr>
            <p:cNvCxnSpPr>
              <a:cxnSpLocks/>
              <a:stCxn id="2" idx="2"/>
            </p:cNvCxnSpPr>
            <p:nvPr/>
          </p:nvCxnSpPr>
          <p:spPr>
            <a:xfrm flipH="1">
              <a:off x="168653" y="4094836"/>
              <a:ext cx="1575683" cy="0"/>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8D6C838-9FE8-660F-6746-F34F24AA6F7A}"/>
                </a:ext>
              </a:extLst>
            </p:cNvPr>
            <p:cNvCxnSpPr>
              <a:cxnSpLocks/>
              <a:stCxn id="2" idx="0"/>
            </p:cNvCxnSpPr>
            <p:nvPr/>
          </p:nvCxnSpPr>
          <p:spPr>
            <a:xfrm flipV="1">
              <a:off x="2558914" y="941133"/>
              <a:ext cx="0" cy="2594329"/>
            </a:xfrm>
            <a:prstGeom prst="line">
              <a:avLst/>
            </a:prstGeom>
            <a:ln w="28575">
              <a:solidFill>
                <a:srgbClr val="002060"/>
              </a:solidFill>
              <a:tailEnd type="ova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8637E5F1-ABFD-8A0E-8A72-55D59E95748A}"/>
              </a:ext>
            </a:extLst>
          </p:cNvPr>
          <p:cNvGrpSpPr/>
          <p:nvPr/>
        </p:nvGrpSpPr>
        <p:grpSpPr>
          <a:xfrm>
            <a:off x="2228850" y="3787864"/>
            <a:ext cx="2142997" cy="2429052"/>
            <a:chOff x="2594335" y="3671822"/>
            <a:chExt cx="2142997" cy="2429052"/>
          </a:xfrm>
        </p:grpSpPr>
        <p:grpSp>
          <p:nvGrpSpPr>
            <p:cNvPr id="42" name="Group 41">
              <a:extLst>
                <a:ext uri="{FF2B5EF4-FFF2-40B4-BE49-F238E27FC236}">
                  <a16:creationId xmlns:a16="http://schemas.microsoft.com/office/drawing/2014/main" id="{AD135AED-A489-4A75-240C-E0E1D8A1F13F}"/>
                </a:ext>
              </a:extLst>
            </p:cNvPr>
            <p:cNvGrpSpPr/>
            <p:nvPr/>
          </p:nvGrpSpPr>
          <p:grpSpPr>
            <a:xfrm rot="10800000">
              <a:off x="2594335" y="3671822"/>
              <a:ext cx="2142997" cy="1221911"/>
              <a:chOff x="1399843" y="2057115"/>
              <a:chExt cx="2990010" cy="1627878"/>
            </a:xfrm>
          </p:grpSpPr>
          <p:sp>
            <p:nvSpPr>
              <p:cNvPr id="43" name="Arc 42">
                <a:extLst>
                  <a:ext uri="{FF2B5EF4-FFF2-40B4-BE49-F238E27FC236}">
                    <a16:creationId xmlns:a16="http://schemas.microsoft.com/office/drawing/2014/main" id="{3772EBDD-8084-A5E2-B676-47A423CA2CCC}"/>
                  </a:ext>
                </a:extLst>
              </p:cNvPr>
              <p:cNvSpPr/>
              <p:nvPr/>
            </p:nvSpPr>
            <p:spPr>
              <a:xfrm rot="4892865">
                <a:off x="1416512" y="2040446"/>
                <a:ext cx="1627878" cy="1661215"/>
              </a:xfrm>
              <a:prstGeom prst="arc">
                <a:avLst>
                  <a:gd name="adj1" fmla="val 16200000"/>
                  <a:gd name="adj2" fmla="val 11803523"/>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AD6D03B0-5FF2-8C1F-69C1-31FB06C9417E}"/>
                  </a:ext>
                </a:extLst>
              </p:cNvPr>
              <p:cNvCxnSpPr>
                <a:cxnSpLocks/>
              </p:cNvCxnSpPr>
              <p:nvPr/>
            </p:nvCxnSpPr>
            <p:spPr>
              <a:xfrm rot="10800000" flipV="1">
                <a:off x="3045029" y="2767962"/>
                <a:ext cx="1344824" cy="7158"/>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cxnSp>
          <p:nvCxnSpPr>
            <p:cNvPr id="48" name="Straight Connector 47">
              <a:extLst>
                <a:ext uri="{FF2B5EF4-FFF2-40B4-BE49-F238E27FC236}">
                  <a16:creationId xmlns:a16="http://schemas.microsoft.com/office/drawing/2014/main" id="{68555B7E-9390-DF80-CFEB-BD7FDD13217F}"/>
                </a:ext>
              </a:extLst>
            </p:cNvPr>
            <p:cNvCxnSpPr>
              <a:cxnSpLocks/>
            </p:cNvCxnSpPr>
            <p:nvPr/>
          </p:nvCxnSpPr>
          <p:spPr>
            <a:xfrm>
              <a:off x="4037014" y="4870588"/>
              <a:ext cx="6043" cy="1230286"/>
            </a:xfrm>
            <a:prstGeom prst="line">
              <a:avLst/>
            </a:prstGeom>
            <a:ln w="28575">
              <a:solidFill>
                <a:srgbClr val="00B0F0"/>
              </a:solidFill>
              <a:tailEnd type="oval"/>
            </a:ln>
          </p:spPr>
          <p:style>
            <a:lnRef idx="1">
              <a:schemeClr val="accent1"/>
            </a:lnRef>
            <a:fillRef idx="0">
              <a:schemeClr val="accent1"/>
            </a:fillRef>
            <a:effectRef idx="0">
              <a:schemeClr val="accent1"/>
            </a:effectRef>
            <a:fontRef idx="minor">
              <a:schemeClr val="tx1"/>
            </a:fontRef>
          </p:style>
        </p:cxnSp>
      </p:grpSp>
      <p:sp>
        <p:nvSpPr>
          <p:cNvPr id="53" name="Flowchart: Connector 52">
            <a:extLst>
              <a:ext uri="{FF2B5EF4-FFF2-40B4-BE49-F238E27FC236}">
                <a16:creationId xmlns:a16="http://schemas.microsoft.com/office/drawing/2014/main" id="{0F716832-7CA2-06A9-016A-C54EC44728E7}"/>
              </a:ext>
            </a:extLst>
          </p:cNvPr>
          <p:cNvSpPr/>
          <p:nvPr/>
        </p:nvSpPr>
        <p:spPr>
          <a:xfrm>
            <a:off x="1101259" y="4002953"/>
            <a:ext cx="1012307" cy="1012196"/>
          </a:xfrm>
          <a:prstGeom prst="flowChartConnector">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24F8C1B4-4C85-74A3-FE24-7AF7A014D09E}"/>
              </a:ext>
            </a:extLst>
          </p:cNvPr>
          <p:cNvSpPr/>
          <p:nvPr/>
        </p:nvSpPr>
        <p:spPr>
          <a:xfrm>
            <a:off x="3261317" y="3886983"/>
            <a:ext cx="1012307" cy="1012196"/>
          </a:xfrm>
          <a:prstGeom prst="flowChartConnector">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F340829D-4BA7-D828-F546-99A4CD6A5081}"/>
              </a:ext>
            </a:extLst>
          </p:cNvPr>
          <p:cNvSpPr txBox="1"/>
          <p:nvPr/>
        </p:nvSpPr>
        <p:spPr>
          <a:xfrm>
            <a:off x="1641681" y="2307695"/>
            <a:ext cx="2213051" cy="1446550"/>
          </a:xfrm>
          <a:prstGeom prst="rect">
            <a:avLst/>
          </a:prstGeom>
          <a:noFill/>
        </p:spPr>
        <p:txBody>
          <a:bodyPr wrap="square">
            <a:spAutoFit/>
          </a:bodyPr>
          <a:lstStyle/>
          <a:p>
            <a:pPr marL="171450" indent="-171450">
              <a:buFont typeface="Arial" panose="020B0604020202020204" pitchFamily="34" charset="0"/>
              <a:buChar char="•"/>
            </a:pPr>
            <a:r>
              <a:rPr lang="en-US" sz="1100" dirty="0"/>
              <a:t>What do you want to do with your asset?</a:t>
            </a:r>
          </a:p>
          <a:p>
            <a:pPr marL="171450" indent="-171450">
              <a:buFont typeface="Arial" panose="020B0604020202020204" pitchFamily="34" charset="0"/>
              <a:buChar char="•"/>
            </a:pPr>
            <a:r>
              <a:rPr lang="en-US" sz="1100" dirty="0"/>
              <a:t>Are residents and Board part of the conversation?</a:t>
            </a:r>
          </a:p>
          <a:p>
            <a:pPr marL="171450" indent="-171450">
              <a:buFont typeface="Arial" panose="020B0604020202020204" pitchFamily="34" charset="0"/>
              <a:buChar char="•"/>
            </a:pPr>
            <a:r>
              <a:rPr lang="en-US" sz="1100" dirty="0"/>
              <a:t>Simple RAD application - just the beginning </a:t>
            </a:r>
          </a:p>
          <a:p>
            <a:pPr marL="171450" indent="-171450">
              <a:buFont typeface="Arial" panose="020B0604020202020204" pitchFamily="34" charset="0"/>
              <a:buChar char="•"/>
            </a:pPr>
            <a:r>
              <a:rPr lang="en-US" sz="1100" dirty="0"/>
              <a:t>CHAP provides rent information and confirms eligibility</a:t>
            </a:r>
          </a:p>
        </p:txBody>
      </p:sp>
      <p:cxnSp>
        <p:nvCxnSpPr>
          <p:cNvPr id="76" name="Straight Connector 75">
            <a:extLst>
              <a:ext uri="{FF2B5EF4-FFF2-40B4-BE49-F238E27FC236}">
                <a16:creationId xmlns:a16="http://schemas.microsoft.com/office/drawing/2014/main" id="{62FF0C73-4A0A-C7DB-BFF9-CC4263D487BC}"/>
              </a:ext>
            </a:extLst>
          </p:cNvPr>
          <p:cNvCxnSpPr>
            <a:cxnSpLocks/>
          </p:cNvCxnSpPr>
          <p:nvPr/>
        </p:nvCxnSpPr>
        <p:spPr>
          <a:xfrm>
            <a:off x="1812192" y="2307695"/>
            <a:ext cx="178138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ED56802-7BA2-EC79-051E-C722789CA323}"/>
              </a:ext>
            </a:extLst>
          </p:cNvPr>
          <p:cNvSpPr txBox="1"/>
          <p:nvPr/>
        </p:nvSpPr>
        <p:spPr>
          <a:xfrm>
            <a:off x="466252" y="1429510"/>
            <a:ext cx="2257902" cy="523220"/>
          </a:xfrm>
          <a:prstGeom prst="rect">
            <a:avLst/>
          </a:prstGeom>
          <a:noFill/>
        </p:spPr>
        <p:txBody>
          <a:bodyPr wrap="square" rtlCol="0">
            <a:spAutoFit/>
          </a:bodyPr>
          <a:lstStyle/>
          <a:p>
            <a:pPr algn="ctr"/>
            <a:r>
              <a:rPr lang="en-US" sz="1400" b="1" dirty="0"/>
              <a:t>Strategic Planning, Initial Application, and CHAP</a:t>
            </a:r>
          </a:p>
        </p:txBody>
      </p:sp>
      <p:pic>
        <p:nvPicPr>
          <p:cNvPr id="79" name="Graphic 78" descr="Head with gears outline">
            <a:extLst>
              <a:ext uri="{FF2B5EF4-FFF2-40B4-BE49-F238E27FC236}">
                <a16:creationId xmlns:a16="http://schemas.microsoft.com/office/drawing/2014/main" id="{6EC6D986-28FF-8E61-69D9-DA6EB0DA2F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1660" y="4085070"/>
            <a:ext cx="914400" cy="914400"/>
          </a:xfrm>
          <a:prstGeom prst="rect">
            <a:avLst/>
          </a:prstGeom>
        </p:spPr>
      </p:pic>
      <p:sp>
        <p:nvSpPr>
          <p:cNvPr id="81" name="TextBox 80">
            <a:extLst>
              <a:ext uri="{FF2B5EF4-FFF2-40B4-BE49-F238E27FC236}">
                <a16:creationId xmlns:a16="http://schemas.microsoft.com/office/drawing/2014/main" id="{B1A9297C-3001-F899-47CF-648229BABDE2}"/>
              </a:ext>
            </a:extLst>
          </p:cNvPr>
          <p:cNvSpPr txBox="1"/>
          <p:nvPr/>
        </p:nvSpPr>
        <p:spPr>
          <a:xfrm>
            <a:off x="2386320" y="6282570"/>
            <a:ext cx="2600448" cy="523220"/>
          </a:xfrm>
          <a:prstGeom prst="rect">
            <a:avLst/>
          </a:prstGeom>
          <a:noFill/>
        </p:spPr>
        <p:txBody>
          <a:bodyPr wrap="square">
            <a:spAutoFit/>
          </a:bodyPr>
          <a:lstStyle/>
          <a:p>
            <a:pPr algn="ctr"/>
            <a:r>
              <a:rPr lang="en-US" sz="1400" b="1" dirty="0"/>
              <a:t>Financing Plan Development and Submission</a:t>
            </a:r>
          </a:p>
        </p:txBody>
      </p:sp>
      <p:sp>
        <p:nvSpPr>
          <p:cNvPr id="82" name="TextBox 81">
            <a:extLst>
              <a:ext uri="{FF2B5EF4-FFF2-40B4-BE49-F238E27FC236}">
                <a16:creationId xmlns:a16="http://schemas.microsoft.com/office/drawing/2014/main" id="{135604A1-E7EE-2AB0-1F94-C94D6421A59B}"/>
              </a:ext>
            </a:extLst>
          </p:cNvPr>
          <p:cNvSpPr txBox="1"/>
          <p:nvPr/>
        </p:nvSpPr>
        <p:spPr>
          <a:xfrm>
            <a:off x="3854732" y="5160576"/>
            <a:ext cx="3014798" cy="1107996"/>
          </a:xfrm>
          <a:prstGeom prst="rect">
            <a:avLst/>
          </a:prstGeom>
          <a:noFill/>
        </p:spPr>
        <p:txBody>
          <a:bodyPr wrap="square">
            <a:spAutoFit/>
          </a:bodyPr>
          <a:lstStyle/>
          <a:p>
            <a:pPr marL="171450" indent="-171450">
              <a:buFont typeface="Arial" panose="020B0604020202020204" pitchFamily="34" charset="0"/>
              <a:buChar char="•"/>
            </a:pPr>
            <a:r>
              <a:rPr lang="en-US" sz="1100" dirty="0"/>
              <a:t>Due Diligence (capital needs assessment, environmental, etc.)</a:t>
            </a:r>
          </a:p>
          <a:p>
            <a:pPr marL="171450" indent="-171450">
              <a:buFont typeface="Arial" panose="020B0604020202020204" pitchFamily="34" charset="0"/>
              <a:buChar char="•"/>
            </a:pPr>
            <a:r>
              <a:rPr lang="en-US" sz="1100" dirty="0"/>
              <a:t> Up-Front Civil Rights Reviews</a:t>
            </a:r>
          </a:p>
          <a:p>
            <a:pPr marL="171450" indent="-171450">
              <a:buFont typeface="Arial" panose="020B0604020202020204" pitchFamily="34" charset="0"/>
              <a:buChar char="•"/>
            </a:pPr>
            <a:r>
              <a:rPr lang="en-US" sz="1100" dirty="0"/>
              <a:t>Resident consultation</a:t>
            </a:r>
          </a:p>
          <a:p>
            <a:pPr marL="171450" indent="-171450">
              <a:buFont typeface="Arial" panose="020B0604020202020204" pitchFamily="34" charset="0"/>
              <a:buChar char="•"/>
            </a:pPr>
            <a:r>
              <a:rPr lang="en-US" sz="1100" dirty="0"/>
              <a:t>Secure financing commitments</a:t>
            </a:r>
          </a:p>
          <a:p>
            <a:pPr marL="171450" indent="-171450">
              <a:buFont typeface="Arial" panose="020B0604020202020204" pitchFamily="34" charset="0"/>
              <a:buChar char="•"/>
            </a:pPr>
            <a:r>
              <a:rPr lang="en-US" sz="1100" dirty="0"/>
              <a:t>Submit Financing Plan for HUD Review</a:t>
            </a:r>
          </a:p>
        </p:txBody>
      </p:sp>
      <p:cxnSp>
        <p:nvCxnSpPr>
          <p:cNvPr id="83" name="Straight Connector 82">
            <a:extLst>
              <a:ext uri="{FF2B5EF4-FFF2-40B4-BE49-F238E27FC236}">
                <a16:creationId xmlns:a16="http://schemas.microsoft.com/office/drawing/2014/main" id="{9ECAC862-2808-27A7-FE5D-A84E700FF24F}"/>
              </a:ext>
            </a:extLst>
          </p:cNvPr>
          <p:cNvCxnSpPr>
            <a:cxnSpLocks/>
          </p:cNvCxnSpPr>
          <p:nvPr/>
        </p:nvCxnSpPr>
        <p:spPr>
          <a:xfrm flipV="1">
            <a:off x="4047367" y="5149231"/>
            <a:ext cx="1860859" cy="386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EBEE8ED-0C0A-230A-B606-FD9DE6B241AC}"/>
              </a:ext>
            </a:extLst>
          </p:cNvPr>
          <p:cNvSpPr txBox="1"/>
          <p:nvPr/>
        </p:nvSpPr>
        <p:spPr>
          <a:xfrm>
            <a:off x="2206158" y="1995090"/>
            <a:ext cx="1264740" cy="307777"/>
          </a:xfrm>
          <a:prstGeom prst="rect">
            <a:avLst/>
          </a:prstGeom>
          <a:noFill/>
        </p:spPr>
        <p:txBody>
          <a:bodyPr wrap="square" rtlCol="0">
            <a:spAutoFit/>
          </a:bodyPr>
          <a:lstStyle/>
          <a:p>
            <a:r>
              <a:rPr lang="en-US" sz="1400" b="1" dirty="0"/>
              <a:t>+/60 days</a:t>
            </a:r>
          </a:p>
        </p:txBody>
      </p:sp>
      <p:sp>
        <p:nvSpPr>
          <p:cNvPr id="93" name="TextBox 92">
            <a:extLst>
              <a:ext uri="{FF2B5EF4-FFF2-40B4-BE49-F238E27FC236}">
                <a16:creationId xmlns:a16="http://schemas.microsoft.com/office/drawing/2014/main" id="{3A334CAF-8C2F-D539-329B-05A7AB41B6E6}"/>
              </a:ext>
            </a:extLst>
          </p:cNvPr>
          <p:cNvSpPr txBox="1"/>
          <p:nvPr/>
        </p:nvSpPr>
        <p:spPr>
          <a:xfrm>
            <a:off x="4437054" y="4843385"/>
            <a:ext cx="1264740" cy="307777"/>
          </a:xfrm>
          <a:prstGeom prst="rect">
            <a:avLst/>
          </a:prstGeom>
          <a:noFill/>
        </p:spPr>
        <p:txBody>
          <a:bodyPr wrap="square" rtlCol="0">
            <a:spAutoFit/>
          </a:bodyPr>
          <a:lstStyle/>
          <a:p>
            <a:r>
              <a:rPr lang="en-US" sz="1400" b="1" dirty="0"/>
              <a:t>6-24 months</a:t>
            </a:r>
          </a:p>
        </p:txBody>
      </p:sp>
      <p:sp>
        <p:nvSpPr>
          <p:cNvPr id="98" name="TextBox 97">
            <a:extLst>
              <a:ext uri="{FF2B5EF4-FFF2-40B4-BE49-F238E27FC236}">
                <a16:creationId xmlns:a16="http://schemas.microsoft.com/office/drawing/2014/main" id="{C53FE580-0B15-6B5A-5E85-228FE2A25208}"/>
              </a:ext>
            </a:extLst>
          </p:cNvPr>
          <p:cNvSpPr txBox="1"/>
          <p:nvPr/>
        </p:nvSpPr>
        <p:spPr>
          <a:xfrm>
            <a:off x="4463053" y="1454309"/>
            <a:ext cx="2890345" cy="523220"/>
          </a:xfrm>
          <a:prstGeom prst="rect">
            <a:avLst/>
          </a:prstGeom>
          <a:noFill/>
        </p:spPr>
        <p:txBody>
          <a:bodyPr wrap="square" rtlCol="0">
            <a:spAutoFit/>
          </a:bodyPr>
          <a:lstStyle/>
          <a:p>
            <a:pPr algn="ctr"/>
            <a:r>
              <a:rPr lang="en-US" sz="1400" b="1" dirty="0"/>
              <a:t>HUD Review and Issuance of the RAD Conversion Commitment (RCC)</a:t>
            </a:r>
          </a:p>
        </p:txBody>
      </p:sp>
      <p:pic>
        <p:nvPicPr>
          <p:cNvPr id="102" name="Graphic 101" descr="Calculator outline">
            <a:extLst>
              <a:ext uri="{FF2B5EF4-FFF2-40B4-BE49-F238E27FC236}">
                <a16:creationId xmlns:a16="http://schemas.microsoft.com/office/drawing/2014/main" id="{F47810DD-56A3-3F82-010B-A95424E7FD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31237" y="3950908"/>
            <a:ext cx="914400" cy="914400"/>
          </a:xfrm>
          <a:prstGeom prst="rect">
            <a:avLst/>
          </a:prstGeom>
        </p:spPr>
      </p:pic>
      <p:grpSp>
        <p:nvGrpSpPr>
          <p:cNvPr id="114" name="Group 113">
            <a:extLst>
              <a:ext uri="{FF2B5EF4-FFF2-40B4-BE49-F238E27FC236}">
                <a16:creationId xmlns:a16="http://schemas.microsoft.com/office/drawing/2014/main" id="{B0306FDA-8A23-4D02-1E89-5DCB220799BD}"/>
              </a:ext>
            </a:extLst>
          </p:cNvPr>
          <p:cNvGrpSpPr/>
          <p:nvPr/>
        </p:nvGrpSpPr>
        <p:grpSpPr>
          <a:xfrm>
            <a:off x="4355306" y="2003298"/>
            <a:ext cx="2138134" cy="3002183"/>
            <a:chOff x="4872978" y="2018576"/>
            <a:chExt cx="2138134" cy="3002183"/>
          </a:xfrm>
        </p:grpSpPr>
        <p:grpSp>
          <p:nvGrpSpPr>
            <p:cNvPr id="97" name="Group 96">
              <a:extLst>
                <a:ext uri="{FF2B5EF4-FFF2-40B4-BE49-F238E27FC236}">
                  <a16:creationId xmlns:a16="http://schemas.microsoft.com/office/drawing/2014/main" id="{30F458DF-DBD8-7F66-90D1-1661A72894E2}"/>
                </a:ext>
              </a:extLst>
            </p:cNvPr>
            <p:cNvGrpSpPr/>
            <p:nvPr/>
          </p:nvGrpSpPr>
          <p:grpSpPr>
            <a:xfrm>
              <a:off x="4872978" y="2018576"/>
              <a:ext cx="2138134" cy="3002183"/>
              <a:chOff x="5176914" y="1979453"/>
              <a:chExt cx="2138134" cy="3002183"/>
            </a:xfrm>
          </p:grpSpPr>
          <p:grpSp>
            <p:nvGrpSpPr>
              <p:cNvPr id="55" name="Group 54">
                <a:extLst>
                  <a:ext uri="{FF2B5EF4-FFF2-40B4-BE49-F238E27FC236}">
                    <a16:creationId xmlns:a16="http://schemas.microsoft.com/office/drawing/2014/main" id="{70AFABB9-B8F0-A1C8-72CF-3F0FEDCD5B63}"/>
                  </a:ext>
                </a:extLst>
              </p:cNvPr>
              <p:cNvGrpSpPr/>
              <p:nvPr/>
            </p:nvGrpSpPr>
            <p:grpSpPr>
              <a:xfrm>
                <a:off x="5176914" y="1979453"/>
                <a:ext cx="2138134" cy="3002183"/>
                <a:chOff x="428122" y="1122030"/>
                <a:chExt cx="2983225" cy="3999629"/>
              </a:xfrm>
            </p:grpSpPr>
            <p:sp>
              <p:nvSpPr>
                <p:cNvPr id="56" name="Arc 55">
                  <a:extLst>
                    <a:ext uri="{FF2B5EF4-FFF2-40B4-BE49-F238E27FC236}">
                      <a16:creationId xmlns:a16="http://schemas.microsoft.com/office/drawing/2014/main" id="{953C8B37-E454-0F3F-01FF-FD4ACE614D1D}"/>
                    </a:ext>
                  </a:extLst>
                </p:cNvPr>
                <p:cNvSpPr/>
                <p:nvPr/>
              </p:nvSpPr>
              <p:spPr>
                <a:xfrm>
                  <a:off x="1706480" y="3535462"/>
                  <a:ext cx="1704867" cy="1586197"/>
                </a:xfrm>
                <a:prstGeom prst="arc">
                  <a:avLst>
                    <a:gd name="adj1" fmla="val 16200000"/>
                    <a:gd name="adj2" fmla="val 118035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E8BD5903-98DE-FD8F-3AD0-F24FB2AEE3A0}"/>
                    </a:ext>
                  </a:extLst>
                </p:cNvPr>
                <p:cNvCxnSpPr>
                  <a:cxnSpLocks/>
                  <a:stCxn id="56" idx="2"/>
                </p:cNvCxnSpPr>
                <p:nvPr/>
              </p:nvCxnSpPr>
              <p:spPr>
                <a:xfrm flipH="1">
                  <a:off x="428122" y="4094836"/>
                  <a:ext cx="1316215" cy="0"/>
                </a:xfrm>
                <a:prstGeom prst="line">
                  <a:avLst/>
                </a:prstGeom>
                <a:ln w="28575">
                  <a:solidFill>
                    <a:srgbClr val="FFC000"/>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B4DDEAB-2A24-758E-7C46-32723AE2419C}"/>
                    </a:ext>
                  </a:extLst>
                </p:cNvPr>
                <p:cNvCxnSpPr>
                  <a:cxnSpLocks/>
                  <a:stCxn id="56" idx="0"/>
                </p:cNvCxnSpPr>
                <p:nvPr/>
              </p:nvCxnSpPr>
              <p:spPr>
                <a:xfrm flipH="1" flipV="1">
                  <a:off x="2558912" y="1122030"/>
                  <a:ext cx="1" cy="2413432"/>
                </a:xfrm>
                <a:prstGeom prst="line">
                  <a:avLst/>
                </a:prstGeom>
                <a:ln w="28575">
                  <a:solidFill>
                    <a:srgbClr val="FFC000"/>
                  </a:solidFill>
                  <a:tailEnd type="oval"/>
                </a:ln>
              </p:spPr>
              <p:style>
                <a:lnRef idx="1">
                  <a:schemeClr val="accent1"/>
                </a:lnRef>
                <a:fillRef idx="0">
                  <a:schemeClr val="accent1"/>
                </a:fillRef>
                <a:effectRef idx="0">
                  <a:schemeClr val="accent1"/>
                </a:effectRef>
                <a:fontRef idx="minor">
                  <a:schemeClr val="tx1"/>
                </a:fontRef>
              </p:style>
            </p:cxnSp>
          </p:grpSp>
          <p:sp>
            <p:nvSpPr>
              <p:cNvPr id="59" name="Flowchart: Connector 58">
                <a:extLst>
                  <a:ext uri="{FF2B5EF4-FFF2-40B4-BE49-F238E27FC236}">
                    <a16:creationId xmlns:a16="http://schemas.microsoft.com/office/drawing/2014/main" id="{6207DF98-E1E5-2461-E722-20ACDDF8AD52}"/>
                  </a:ext>
                </a:extLst>
              </p:cNvPr>
              <p:cNvSpPr/>
              <p:nvPr/>
            </p:nvSpPr>
            <p:spPr>
              <a:xfrm>
                <a:off x="6197939" y="3873007"/>
                <a:ext cx="1012307" cy="1012196"/>
              </a:xfrm>
              <a:prstGeom prst="flowChartConnector">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Graphic 106" descr="Checklist outline">
              <a:extLst>
                <a:ext uri="{FF2B5EF4-FFF2-40B4-BE49-F238E27FC236}">
                  <a16:creationId xmlns:a16="http://schemas.microsoft.com/office/drawing/2014/main" id="{CE8C5CEA-CD20-B00C-02D0-904EF4B5FD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65548" y="4002953"/>
              <a:ext cx="869215" cy="869215"/>
            </a:xfrm>
            <a:prstGeom prst="rect">
              <a:avLst/>
            </a:prstGeom>
          </p:spPr>
        </p:pic>
      </p:grpSp>
      <p:sp>
        <p:nvSpPr>
          <p:cNvPr id="111" name="TextBox 110">
            <a:extLst>
              <a:ext uri="{FF2B5EF4-FFF2-40B4-BE49-F238E27FC236}">
                <a16:creationId xmlns:a16="http://schemas.microsoft.com/office/drawing/2014/main" id="{DE90EE6A-CAAC-5B54-CCD7-FD4E5D1C7844}"/>
              </a:ext>
            </a:extLst>
          </p:cNvPr>
          <p:cNvSpPr txBox="1"/>
          <p:nvPr/>
        </p:nvSpPr>
        <p:spPr>
          <a:xfrm>
            <a:off x="5916720" y="2396774"/>
            <a:ext cx="2498544" cy="1446550"/>
          </a:xfrm>
          <a:prstGeom prst="rect">
            <a:avLst/>
          </a:prstGeom>
          <a:noFill/>
        </p:spPr>
        <p:txBody>
          <a:bodyPr wrap="square">
            <a:spAutoFit/>
          </a:bodyPr>
          <a:lstStyle/>
          <a:p>
            <a:pPr marL="171450" indent="-171450">
              <a:buFont typeface="Arial" panose="020B0604020202020204" pitchFamily="34" charset="0"/>
              <a:buChar char="•"/>
            </a:pPr>
            <a:r>
              <a:rPr lang="en-US" sz="1100" dirty="0"/>
              <a:t>HUD reviews for long-term physical and financial viability</a:t>
            </a:r>
          </a:p>
          <a:p>
            <a:pPr marL="171450" indent="-171450">
              <a:buFont typeface="Arial" panose="020B0604020202020204" pitchFamily="34" charset="0"/>
              <a:buChar char="•"/>
            </a:pPr>
            <a:r>
              <a:rPr lang="en-US" sz="1100" dirty="0"/>
              <a:t> HUD reviews for long-term preservation and resident protections</a:t>
            </a:r>
          </a:p>
          <a:p>
            <a:pPr marL="171450" indent="-171450">
              <a:buFont typeface="Arial" panose="020B0604020202020204" pitchFamily="34" charset="0"/>
              <a:buChar char="•"/>
            </a:pPr>
            <a:r>
              <a:rPr lang="en-US" sz="1100" dirty="0"/>
              <a:t>Conditional approval of conversion plans</a:t>
            </a:r>
          </a:p>
          <a:p>
            <a:pPr marL="171450" indent="-171450">
              <a:buFont typeface="Arial" panose="020B0604020202020204" pitchFamily="34" charset="0"/>
              <a:buChar char="•"/>
            </a:pPr>
            <a:r>
              <a:rPr lang="en-US" sz="1100" dirty="0"/>
              <a:t>RCC sets out terms of conversion and expected construction</a:t>
            </a:r>
          </a:p>
        </p:txBody>
      </p:sp>
      <p:cxnSp>
        <p:nvCxnSpPr>
          <p:cNvPr id="112" name="Straight Connector 111">
            <a:extLst>
              <a:ext uri="{FF2B5EF4-FFF2-40B4-BE49-F238E27FC236}">
                <a16:creationId xmlns:a16="http://schemas.microsoft.com/office/drawing/2014/main" id="{1B60DE4F-0CDC-459C-DBC7-00D8FD3F9D91}"/>
              </a:ext>
            </a:extLst>
          </p:cNvPr>
          <p:cNvCxnSpPr>
            <a:cxnSpLocks/>
          </p:cNvCxnSpPr>
          <p:nvPr/>
        </p:nvCxnSpPr>
        <p:spPr>
          <a:xfrm flipV="1">
            <a:off x="6033912" y="2398386"/>
            <a:ext cx="2264161" cy="569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BA6153B9-71FB-CB4D-E800-15CF301191E9}"/>
              </a:ext>
            </a:extLst>
          </p:cNvPr>
          <p:cNvSpPr txBox="1"/>
          <p:nvPr/>
        </p:nvSpPr>
        <p:spPr>
          <a:xfrm>
            <a:off x="6538236" y="2072177"/>
            <a:ext cx="1538846" cy="307777"/>
          </a:xfrm>
          <a:prstGeom prst="rect">
            <a:avLst/>
          </a:prstGeom>
          <a:noFill/>
        </p:spPr>
        <p:txBody>
          <a:bodyPr wrap="square" rtlCol="0">
            <a:spAutoFit/>
          </a:bodyPr>
          <a:lstStyle/>
          <a:p>
            <a:r>
              <a:rPr lang="en-US" sz="1400" b="1" dirty="0"/>
              <a:t>+/- 90 days</a:t>
            </a:r>
          </a:p>
        </p:txBody>
      </p:sp>
      <p:grpSp>
        <p:nvGrpSpPr>
          <p:cNvPr id="124" name="Group 123">
            <a:extLst>
              <a:ext uri="{FF2B5EF4-FFF2-40B4-BE49-F238E27FC236}">
                <a16:creationId xmlns:a16="http://schemas.microsoft.com/office/drawing/2014/main" id="{DBBAF38D-F595-4CAC-59F4-5B7082DD24BD}"/>
              </a:ext>
            </a:extLst>
          </p:cNvPr>
          <p:cNvGrpSpPr/>
          <p:nvPr/>
        </p:nvGrpSpPr>
        <p:grpSpPr>
          <a:xfrm>
            <a:off x="8501662" y="1952730"/>
            <a:ext cx="2334116" cy="3064772"/>
            <a:chOff x="9357519" y="2013174"/>
            <a:chExt cx="2334116" cy="3064772"/>
          </a:xfrm>
        </p:grpSpPr>
        <p:grpSp>
          <p:nvGrpSpPr>
            <p:cNvPr id="119" name="Group 118">
              <a:extLst>
                <a:ext uri="{FF2B5EF4-FFF2-40B4-BE49-F238E27FC236}">
                  <a16:creationId xmlns:a16="http://schemas.microsoft.com/office/drawing/2014/main" id="{A9C6072B-6397-1D21-1978-D53B434A6C12}"/>
                </a:ext>
              </a:extLst>
            </p:cNvPr>
            <p:cNvGrpSpPr/>
            <p:nvPr/>
          </p:nvGrpSpPr>
          <p:grpSpPr>
            <a:xfrm>
              <a:off x="9357519" y="2013174"/>
              <a:ext cx="2334116" cy="3064772"/>
              <a:chOff x="9794349" y="1881154"/>
              <a:chExt cx="2334116" cy="3064772"/>
            </a:xfrm>
          </p:grpSpPr>
          <p:grpSp>
            <p:nvGrpSpPr>
              <p:cNvPr id="66" name="Group 65">
                <a:extLst>
                  <a:ext uri="{FF2B5EF4-FFF2-40B4-BE49-F238E27FC236}">
                    <a16:creationId xmlns:a16="http://schemas.microsoft.com/office/drawing/2014/main" id="{EFB2E572-4519-376C-0740-E9D9616245C5}"/>
                  </a:ext>
                </a:extLst>
              </p:cNvPr>
              <p:cNvGrpSpPr/>
              <p:nvPr/>
            </p:nvGrpSpPr>
            <p:grpSpPr>
              <a:xfrm>
                <a:off x="9794349" y="1881154"/>
                <a:ext cx="2334116" cy="3064772"/>
                <a:chOff x="154678" y="1038646"/>
                <a:chExt cx="3256669" cy="4083013"/>
              </a:xfrm>
            </p:grpSpPr>
            <p:sp>
              <p:nvSpPr>
                <p:cNvPr id="67" name="Arc 66">
                  <a:extLst>
                    <a:ext uri="{FF2B5EF4-FFF2-40B4-BE49-F238E27FC236}">
                      <a16:creationId xmlns:a16="http://schemas.microsoft.com/office/drawing/2014/main" id="{AC5FB916-60B9-DF42-F9F0-3067B2B218C5}"/>
                    </a:ext>
                  </a:extLst>
                </p:cNvPr>
                <p:cNvSpPr/>
                <p:nvPr/>
              </p:nvSpPr>
              <p:spPr>
                <a:xfrm>
                  <a:off x="1706480" y="3535462"/>
                  <a:ext cx="1704867" cy="1586197"/>
                </a:xfrm>
                <a:prstGeom prst="arc">
                  <a:avLst>
                    <a:gd name="adj1" fmla="val 16200000"/>
                    <a:gd name="adj2" fmla="val 118035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3988EFCF-8E26-3132-8603-BBF11C3646A6}"/>
                    </a:ext>
                  </a:extLst>
                </p:cNvPr>
                <p:cNvCxnSpPr>
                  <a:cxnSpLocks/>
                  <a:stCxn id="67" idx="2"/>
                </p:cNvCxnSpPr>
                <p:nvPr/>
              </p:nvCxnSpPr>
              <p:spPr>
                <a:xfrm flipH="1">
                  <a:off x="154678" y="4094836"/>
                  <a:ext cx="1589658" cy="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033F3540-1DE4-4EDD-1CC3-6E097C81568F}"/>
                    </a:ext>
                  </a:extLst>
                </p:cNvPr>
                <p:cNvCxnSpPr>
                  <a:cxnSpLocks/>
                  <a:stCxn id="67" idx="0"/>
                </p:cNvCxnSpPr>
                <p:nvPr/>
              </p:nvCxnSpPr>
              <p:spPr>
                <a:xfrm flipV="1">
                  <a:off x="2558914" y="1038646"/>
                  <a:ext cx="0" cy="2496815"/>
                </a:xfrm>
                <a:prstGeom prst="line">
                  <a:avLst/>
                </a:prstGeom>
                <a:ln w="28575">
                  <a:solidFill>
                    <a:srgbClr val="92D050"/>
                  </a:solidFill>
                  <a:tailEnd type="oval"/>
                </a:ln>
              </p:spPr>
              <p:style>
                <a:lnRef idx="1">
                  <a:schemeClr val="accent1"/>
                </a:lnRef>
                <a:fillRef idx="0">
                  <a:schemeClr val="accent1"/>
                </a:fillRef>
                <a:effectRef idx="0">
                  <a:schemeClr val="accent1"/>
                </a:effectRef>
                <a:fontRef idx="minor">
                  <a:schemeClr val="tx1"/>
                </a:fontRef>
              </p:style>
            </p:cxnSp>
          </p:grpSp>
          <p:sp>
            <p:nvSpPr>
              <p:cNvPr id="70" name="Flowchart: Connector 69">
                <a:extLst>
                  <a:ext uri="{FF2B5EF4-FFF2-40B4-BE49-F238E27FC236}">
                    <a16:creationId xmlns:a16="http://schemas.microsoft.com/office/drawing/2014/main" id="{0912FFE8-4019-48CC-C054-63D3E16E418A}"/>
                  </a:ext>
                </a:extLst>
              </p:cNvPr>
              <p:cNvSpPr/>
              <p:nvPr/>
            </p:nvSpPr>
            <p:spPr>
              <a:xfrm>
                <a:off x="11023566" y="3854803"/>
                <a:ext cx="1012307" cy="1012196"/>
              </a:xfrm>
              <a:prstGeom prst="flowChartConnector">
                <a:avLst/>
              </a:prstGeom>
              <a:solidFill>
                <a:srgbClr val="6BA154"/>
              </a:solidFill>
              <a:ln w="19050">
                <a:solidFill>
                  <a:srgbClr val="6BA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1" name="Graphic 120" descr="Hammer outline">
              <a:extLst>
                <a:ext uri="{FF2B5EF4-FFF2-40B4-BE49-F238E27FC236}">
                  <a16:creationId xmlns:a16="http://schemas.microsoft.com/office/drawing/2014/main" id="{E54780CE-7986-19B4-F89A-17341A068F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42587" y="4050539"/>
              <a:ext cx="830018" cy="830018"/>
            </a:xfrm>
            <a:prstGeom prst="rect">
              <a:avLst/>
            </a:prstGeom>
          </p:spPr>
        </p:pic>
      </p:grpSp>
      <p:grpSp>
        <p:nvGrpSpPr>
          <p:cNvPr id="137" name="Group 136">
            <a:extLst>
              <a:ext uri="{FF2B5EF4-FFF2-40B4-BE49-F238E27FC236}">
                <a16:creationId xmlns:a16="http://schemas.microsoft.com/office/drawing/2014/main" id="{228D8424-CF33-BCDA-AABB-23A7E1C9996A}"/>
              </a:ext>
            </a:extLst>
          </p:cNvPr>
          <p:cNvGrpSpPr/>
          <p:nvPr/>
        </p:nvGrpSpPr>
        <p:grpSpPr>
          <a:xfrm>
            <a:off x="6481762" y="3686669"/>
            <a:ext cx="2002443" cy="2376553"/>
            <a:chOff x="7175546" y="3793236"/>
            <a:chExt cx="2002443" cy="2376553"/>
          </a:xfrm>
        </p:grpSpPr>
        <p:grpSp>
          <p:nvGrpSpPr>
            <p:cNvPr id="118" name="Group 117">
              <a:extLst>
                <a:ext uri="{FF2B5EF4-FFF2-40B4-BE49-F238E27FC236}">
                  <a16:creationId xmlns:a16="http://schemas.microsoft.com/office/drawing/2014/main" id="{1112970D-973C-5C9C-DC33-6504C2AA9A2A}"/>
                </a:ext>
              </a:extLst>
            </p:cNvPr>
            <p:cNvGrpSpPr/>
            <p:nvPr/>
          </p:nvGrpSpPr>
          <p:grpSpPr>
            <a:xfrm>
              <a:off x="7175546" y="3793236"/>
              <a:ext cx="2002443" cy="2376553"/>
              <a:chOff x="7606140" y="3564221"/>
              <a:chExt cx="2002443" cy="2376553"/>
            </a:xfrm>
          </p:grpSpPr>
          <p:grpSp>
            <p:nvGrpSpPr>
              <p:cNvPr id="60" name="Group 59">
                <a:extLst>
                  <a:ext uri="{FF2B5EF4-FFF2-40B4-BE49-F238E27FC236}">
                    <a16:creationId xmlns:a16="http://schemas.microsoft.com/office/drawing/2014/main" id="{1B123A58-DC42-D975-EC3A-2EDDCA646EC3}"/>
                  </a:ext>
                </a:extLst>
              </p:cNvPr>
              <p:cNvGrpSpPr/>
              <p:nvPr/>
            </p:nvGrpSpPr>
            <p:grpSpPr>
              <a:xfrm>
                <a:off x="7606140" y="3564221"/>
                <a:ext cx="2002443" cy="2376553"/>
                <a:chOff x="2734889" y="3671822"/>
                <a:chExt cx="2002443" cy="2376553"/>
              </a:xfrm>
            </p:grpSpPr>
            <p:grpSp>
              <p:nvGrpSpPr>
                <p:cNvPr id="61" name="Group 60">
                  <a:extLst>
                    <a:ext uri="{FF2B5EF4-FFF2-40B4-BE49-F238E27FC236}">
                      <a16:creationId xmlns:a16="http://schemas.microsoft.com/office/drawing/2014/main" id="{B4BA7E1A-8B28-D211-43EF-9FCBFB94892A}"/>
                    </a:ext>
                  </a:extLst>
                </p:cNvPr>
                <p:cNvGrpSpPr/>
                <p:nvPr/>
              </p:nvGrpSpPr>
              <p:grpSpPr>
                <a:xfrm rot="10800000">
                  <a:off x="2734889" y="3671822"/>
                  <a:ext cx="2002443" cy="1221911"/>
                  <a:chOff x="1399843" y="2057115"/>
                  <a:chExt cx="2793903" cy="1627878"/>
                </a:xfrm>
              </p:grpSpPr>
              <p:sp>
                <p:nvSpPr>
                  <p:cNvPr id="63" name="Arc 62">
                    <a:extLst>
                      <a:ext uri="{FF2B5EF4-FFF2-40B4-BE49-F238E27FC236}">
                        <a16:creationId xmlns:a16="http://schemas.microsoft.com/office/drawing/2014/main" id="{15A27EAE-900F-4D4D-4B4C-379046B41010}"/>
                      </a:ext>
                    </a:extLst>
                  </p:cNvPr>
                  <p:cNvSpPr/>
                  <p:nvPr/>
                </p:nvSpPr>
                <p:spPr>
                  <a:xfrm rot="4892865">
                    <a:off x="1416512" y="2040446"/>
                    <a:ext cx="1627878" cy="1661215"/>
                  </a:xfrm>
                  <a:prstGeom prst="arc">
                    <a:avLst>
                      <a:gd name="adj1" fmla="val 16200000"/>
                      <a:gd name="adj2" fmla="val 1180352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EF0AAF85-FA18-0543-416C-A71A6F5582A8}"/>
                      </a:ext>
                    </a:extLst>
                  </p:cNvPr>
                  <p:cNvCxnSpPr>
                    <a:cxnSpLocks/>
                  </p:cNvCxnSpPr>
                  <p:nvPr/>
                </p:nvCxnSpPr>
                <p:spPr>
                  <a:xfrm rot="10800000" flipV="1">
                    <a:off x="3045029" y="2771408"/>
                    <a:ext cx="1148717" cy="371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grpSp>
            <p:cxnSp>
              <p:nvCxnSpPr>
                <p:cNvPr id="62" name="Straight Connector 61">
                  <a:extLst>
                    <a:ext uri="{FF2B5EF4-FFF2-40B4-BE49-F238E27FC236}">
                      <a16:creationId xmlns:a16="http://schemas.microsoft.com/office/drawing/2014/main" id="{98D07129-C933-7ED5-62BD-B889B7ACBF29}"/>
                    </a:ext>
                  </a:extLst>
                </p:cNvPr>
                <p:cNvCxnSpPr>
                  <a:cxnSpLocks/>
                </p:cNvCxnSpPr>
                <p:nvPr/>
              </p:nvCxnSpPr>
              <p:spPr>
                <a:xfrm>
                  <a:off x="4064800" y="4868307"/>
                  <a:ext cx="0" cy="1180068"/>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grpSp>
          <p:sp>
            <p:nvSpPr>
              <p:cNvPr id="65" name="Flowchart: Connector 64">
                <a:extLst>
                  <a:ext uri="{FF2B5EF4-FFF2-40B4-BE49-F238E27FC236}">
                    <a16:creationId xmlns:a16="http://schemas.microsoft.com/office/drawing/2014/main" id="{A933B31B-68A8-EDC9-2B47-7AAD7AFACB5F}"/>
                  </a:ext>
                </a:extLst>
              </p:cNvPr>
              <p:cNvSpPr/>
              <p:nvPr/>
            </p:nvSpPr>
            <p:spPr>
              <a:xfrm>
                <a:off x="8507116" y="3669079"/>
                <a:ext cx="1012307" cy="1012196"/>
              </a:xfrm>
              <a:prstGeom prst="flowChartConnector">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0" name="Graphic 129" descr="Transfer outline">
              <a:extLst>
                <a:ext uri="{FF2B5EF4-FFF2-40B4-BE49-F238E27FC236}">
                  <a16:creationId xmlns:a16="http://schemas.microsoft.com/office/drawing/2014/main" id="{E82A9D54-347F-385F-B1F4-7985F5A6D6C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85613" y="4008506"/>
              <a:ext cx="834879" cy="834879"/>
            </a:xfrm>
            <a:prstGeom prst="rect">
              <a:avLst/>
            </a:prstGeom>
          </p:spPr>
        </p:pic>
      </p:grpSp>
      <p:sp>
        <p:nvSpPr>
          <p:cNvPr id="133" name="TextBox 132">
            <a:extLst>
              <a:ext uri="{FF2B5EF4-FFF2-40B4-BE49-F238E27FC236}">
                <a16:creationId xmlns:a16="http://schemas.microsoft.com/office/drawing/2014/main" id="{B2E79296-B9AF-D109-7AFB-10AD635FBC5A}"/>
              </a:ext>
            </a:extLst>
          </p:cNvPr>
          <p:cNvSpPr txBox="1"/>
          <p:nvPr/>
        </p:nvSpPr>
        <p:spPr>
          <a:xfrm>
            <a:off x="6869530" y="6155492"/>
            <a:ext cx="1838052" cy="523220"/>
          </a:xfrm>
          <a:prstGeom prst="rect">
            <a:avLst/>
          </a:prstGeom>
          <a:noFill/>
        </p:spPr>
        <p:txBody>
          <a:bodyPr wrap="square">
            <a:spAutoFit/>
          </a:bodyPr>
          <a:lstStyle/>
          <a:p>
            <a:pPr algn="ctr"/>
            <a:r>
              <a:rPr lang="en-US" sz="1400" b="1" dirty="0"/>
              <a:t>Closing and Conversion</a:t>
            </a:r>
          </a:p>
        </p:txBody>
      </p:sp>
      <p:sp>
        <p:nvSpPr>
          <p:cNvPr id="135" name="TextBox 134">
            <a:extLst>
              <a:ext uri="{FF2B5EF4-FFF2-40B4-BE49-F238E27FC236}">
                <a16:creationId xmlns:a16="http://schemas.microsoft.com/office/drawing/2014/main" id="{E7BFFEED-0FFD-5024-C47B-920A7EAB8944}"/>
              </a:ext>
            </a:extLst>
          </p:cNvPr>
          <p:cNvSpPr txBox="1"/>
          <p:nvPr/>
        </p:nvSpPr>
        <p:spPr>
          <a:xfrm>
            <a:off x="8921023" y="1539578"/>
            <a:ext cx="2600448" cy="307777"/>
          </a:xfrm>
          <a:prstGeom prst="rect">
            <a:avLst/>
          </a:prstGeom>
          <a:noFill/>
        </p:spPr>
        <p:txBody>
          <a:bodyPr wrap="square">
            <a:spAutoFit/>
          </a:bodyPr>
          <a:lstStyle/>
          <a:p>
            <a:pPr algn="ctr"/>
            <a:r>
              <a:rPr lang="en-US" sz="1400" b="1" dirty="0"/>
              <a:t>Construction</a:t>
            </a:r>
          </a:p>
        </p:txBody>
      </p:sp>
      <p:sp>
        <p:nvSpPr>
          <p:cNvPr id="140" name="TextBox 139">
            <a:extLst>
              <a:ext uri="{FF2B5EF4-FFF2-40B4-BE49-F238E27FC236}">
                <a16:creationId xmlns:a16="http://schemas.microsoft.com/office/drawing/2014/main" id="{C0166D4E-8D2C-EBFC-06D1-B3C098AA4BD3}"/>
              </a:ext>
            </a:extLst>
          </p:cNvPr>
          <p:cNvSpPr txBox="1"/>
          <p:nvPr/>
        </p:nvSpPr>
        <p:spPr>
          <a:xfrm>
            <a:off x="8100041" y="4986741"/>
            <a:ext cx="1859930" cy="1277273"/>
          </a:xfrm>
          <a:prstGeom prst="rect">
            <a:avLst/>
          </a:prstGeom>
          <a:noFill/>
        </p:spPr>
        <p:txBody>
          <a:bodyPr wrap="square">
            <a:spAutoFit/>
          </a:bodyPr>
          <a:lstStyle/>
          <a:p>
            <a:pPr marL="171450" indent="-171450">
              <a:buFont typeface="Arial" panose="020B0604020202020204" pitchFamily="34" charset="0"/>
              <a:buChar char="•"/>
            </a:pPr>
            <a:r>
              <a:rPr lang="en-US" sz="1100" dirty="0"/>
              <a:t>Removal from public housing program</a:t>
            </a:r>
          </a:p>
          <a:p>
            <a:pPr marL="171450" indent="-171450">
              <a:buFont typeface="Arial" panose="020B0604020202020204" pitchFamily="34" charset="0"/>
              <a:buChar char="•"/>
            </a:pPr>
            <a:r>
              <a:rPr lang="en-US" sz="1100" dirty="0"/>
              <a:t>Entry into Section 8 Housing Assistance Payments (HAP) Contract and RAD Use Agreement</a:t>
            </a:r>
          </a:p>
          <a:p>
            <a:pPr marL="171450" indent="-171450">
              <a:buFont typeface="Arial" panose="020B0604020202020204" pitchFamily="34" charset="0"/>
              <a:buChar char="•"/>
            </a:pPr>
            <a:r>
              <a:rPr lang="en-US" sz="1100" dirty="0"/>
              <a:t>Residents sign new leases </a:t>
            </a:r>
          </a:p>
        </p:txBody>
      </p:sp>
      <p:cxnSp>
        <p:nvCxnSpPr>
          <p:cNvPr id="141" name="Straight Connector 140">
            <a:extLst>
              <a:ext uri="{FF2B5EF4-FFF2-40B4-BE49-F238E27FC236}">
                <a16:creationId xmlns:a16="http://schemas.microsoft.com/office/drawing/2014/main" id="{5CC103B9-6C0E-604F-6E75-05E30CE484A7}"/>
              </a:ext>
            </a:extLst>
          </p:cNvPr>
          <p:cNvCxnSpPr>
            <a:cxnSpLocks/>
          </p:cNvCxnSpPr>
          <p:nvPr/>
        </p:nvCxnSpPr>
        <p:spPr>
          <a:xfrm>
            <a:off x="8326812" y="4923418"/>
            <a:ext cx="1296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83B32FC9-8D55-E360-BE51-932E058C9225}"/>
              </a:ext>
            </a:extLst>
          </p:cNvPr>
          <p:cNvSpPr txBox="1"/>
          <p:nvPr/>
        </p:nvSpPr>
        <p:spPr>
          <a:xfrm>
            <a:off x="8435799" y="4593837"/>
            <a:ext cx="1538846" cy="307777"/>
          </a:xfrm>
          <a:prstGeom prst="rect">
            <a:avLst/>
          </a:prstGeom>
          <a:noFill/>
        </p:spPr>
        <p:txBody>
          <a:bodyPr wrap="square" rtlCol="0">
            <a:spAutoFit/>
          </a:bodyPr>
          <a:lstStyle/>
          <a:p>
            <a:r>
              <a:rPr lang="en-US" sz="1400" b="1" dirty="0"/>
              <a:t>+/- 60 days</a:t>
            </a:r>
          </a:p>
        </p:txBody>
      </p:sp>
      <p:sp>
        <p:nvSpPr>
          <p:cNvPr id="3" name="TextBox 2">
            <a:extLst>
              <a:ext uri="{FF2B5EF4-FFF2-40B4-BE49-F238E27FC236}">
                <a16:creationId xmlns:a16="http://schemas.microsoft.com/office/drawing/2014/main" id="{EE2F9D21-49CD-F583-D5C0-37A5679D8821}"/>
              </a:ext>
            </a:extLst>
          </p:cNvPr>
          <p:cNvSpPr txBox="1"/>
          <p:nvPr/>
        </p:nvSpPr>
        <p:spPr>
          <a:xfrm>
            <a:off x="10377099" y="2061773"/>
            <a:ext cx="1641680" cy="1954381"/>
          </a:xfrm>
          <a:prstGeom prst="rect">
            <a:avLst/>
          </a:prstGeom>
          <a:noFill/>
        </p:spPr>
        <p:txBody>
          <a:bodyPr wrap="square">
            <a:spAutoFit/>
          </a:bodyPr>
          <a:lstStyle/>
          <a:p>
            <a:pPr marL="171450" indent="-171450">
              <a:buFont typeface="Arial" panose="020B0604020202020204" pitchFamily="34" charset="0"/>
              <a:buChar char="•"/>
            </a:pPr>
            <a:r>
              <a:rPr lang="en-US" sz="1100" dirty="0"/>
              <a:t>Work called for in the RCC is completed</a:t>
            </a:r>
          </a:p>
          <a:p>
            <a:pPr marL="171450" indent="-171450">
              <a:buFont typeface="Arial" panose="020B0604020202020204" pitchFamily="34" charset="0"/>
              <a:buChar char="•"/>
            </a:pPr>
            <a:r>
              <a:rPr lang="en-US" sz="1100" dirty="0"/>
              <a:t>Resident relocation if necessary to permit the improvements</a:t>
            </a:r>
          </a:p>
          <a:p>
            <a:pPr marL="171450" indent="-171450">
              <a:buFont typeface="Arial" panose="020B0604020202020204" pitchFamily="34" charset="0"/>
              <a:buChar char="•"/>
            </a:pPr>
            <a:r>
              <a:rPr lang="en-US" sz="1100" dirty="0"/>
              <a:t>Resident right to return</a:t>
            </a:r>
          </a:p>
          <a:p>
            <a:pPr marL="171450" indent="-171450">
              <a:buFont typeface="Arial" panose="020B0604020202020204" pitchFamily="34" charset="0"/>
              <a:buChar char="•"/>
            </a:pPr>
            <a:r>
              <a:rPr lang="en-US" sz="1100" dirty="0"/>
              <a:t>Resident opportunities through Section 3</a:t>
            </a:r>
          </a:p>
          <a:p>
            <a:pPr marL="171450" indent="-171450">
              <a:buFont typeface="Arial" panose="020B0604020202020204" pitchFamily="34" charset="0"/>
              <a:buChar char="•"/>
            </a:pPr>
            <a:r>
              <a:rPr lang="en-US" sz="1100" dirty="0"/>
              <a:t>Davis-Bacon wages</a:t>
            </a:r>
          </a:p>
        </p:txBody>
      </p:sp>
      <p:cxnSp>
        <p:nvCxnSpPr>
          <p:cNvPr id="5" name="Straight Connector 4">
            <a:extLst>
              <a:ext uri="{FF2B5EF4-FFF2-40B4-BE49-F238E27FC236}">
                <a16:creationId xmlns:a16="http://schemas.microsoft.com/office/drawing/2014/main" id="{C272E09D-E48B-7C0C-CE8F-753551D7A0BF}"/>
              </a:ext>
            </a:extLst>
          </p:cNvPr>
          <p:cNvCxnSpPr>
            <a:cxnSpLocks/>
          </p:cNvCxnSpPr>
          <p:nvPr/>
        </p:nvCxnSpPr>
        <p:spPr>
          <a:xfrm>
            <a:off x="10463887" y="2086870"/>
            <a:ext cx="1296206" cy="0"/>
          </a:xfrm>
          <a:prstGeom prst="line">
            <a:avLst/>
          </a:prstGeom>
          <a:ln w="28575">
            <a:solidFill>
              <a:srgbClr val="6BA15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5580A27-F7C0-0100-0E3A-9B661EBC1A1A}"/>
              </a:ext>
            </a:extLst>
          </p:cNvPr>
          <p:cNvSpPr txBox="1"/>
          <p:nvPr/>
        </p:nvSpPr>
        <p:spPr>
          <a:xfrm>
            <a:off x="10588163" y="1779093"/>
            <a:ext cx="1538846" cy="307777"/>
          </a:xfrm>
          <a:prstGeom prst="rect">
            <a:avLst/>
          </a:prstGeom>
          <a:noFill/>
        </p:spPr>
        <p:txBody>
          <a:bodyPr wrap="square" rtlCol="0">
            <a:spAutoFit/>
          </a:bodyPr>
          <a:lstStyle/>
          <a:p>
            <a:r>
              <a:rPr lang="en-US" sz="1400" b="1" dirty="0"/>
              <a:t>0-18 months</a:t>
            </a:r>
          </a:p>
        </p:txBody>
      </p:sp>
    </p:spTree>
    <p:extLst>
      <p:ext uri="{BB962C8B-B14F-4D97-AF65-F5344CB8AC3E}">
        <p14:creationId xmlns:p14="http://schemas.microsoft.com/office/powerpoint/2010/main" val="933911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the standard banner for presentations. ">
            <a:extLst>
              <a:ext uri="{FF2B5EF4-FFF2-40B4-BE49-F238E27FC236}">
                <a16:creationId xmlns:a16="http://schemas.microsoft.com/office/drawing/2014/main" id="{824C4F54-B3F7-8CC5-1F77-7636F4E48A0A}"/>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8" name="Title 5">
            <a:extLst>
              <a:ext uri="{FF2B5EF4-FFF2-40B4-BE49-F238E27FC236}">
                <a16:creationId xmlns:a16="http://schemas.microsoft.com/office/drawing/2014/main" id="{97081549-EC73-2482-ACD7-F6DA9164552F}"/>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Conversion Process</a:t>
            </a:r>
          </a:p>
        </p:txBody>
      </p:sp>
      <p:sp>
        <p:nvSpPr>
          <p:cNvPr id="81" name="TextBox 80">
            <a:extLst>
              <a:ext uri="{FF2B5EF4-FFF2-40B4-BE49-F238E27FC236}">
                <a16:creationId xmlns:a16="http://schemas.microsoft.com/office/drawing/2014/main" id="{B1A9297C-3001-F899-47CF-648229BABDE2}"/>
              </a:ext>
            </a:extLst>
          </p:cNvPr>
          <p:cNvSpPr txBox="1"/>
          <p:nvPr/>
        </p:nvSpPr>
        <p:spPr>
          <a:xfrm>
            <a:off x="-4864171" y="11407020"/>
            <a:ext cx="2600448" cy="523220"/>
          </a:xfrm>
          <a:prstGeom prst="rect">
            <a:avLst/>
          </a:prstGeom>
          <a:noFill/>
        </p:spPr>
        <p:txBody>
          <a:bodyPr wrap="square">
            <a:spAutoFit/>
          </a:bodyPr>
          <a:lstStyle/>
          <a:p>
            <a:pPr algn="ctr"/>
            <a:r>
              <a:rPr lang="en-US" sz="1400" b="1" dirty="0"/>
              <a:t>Financing Plan Development and Submission</a:t>
            </a:r>
          </a:p>
        </p:txBody>
      </p:sp>
      <p:grpSp>
        <p:nvGrpSpPr>
          <p:cNvPr id="114" name="Group 113">
            <a:extLst>
              <a:ext uri="{FF2B5EF4-FFF2-40B4-BE49-F238E27FC236}">
                <a16:creationId xmlns:a16="http://schemas.microsoft.com/office/drawing/2014/main" id="{B0306FDA-8A23-4D02-1E89-5DCB220799BD}"/>
              </a:ext>
            </a:extLst>
          </p:cNvPr>
          <p:cNvGrpSpPr/>
          <p:nvPr/>
        </p:nvGrpSpPr>
        <p:grpSpPr>
          <a:xfrm>
            <a:off x="-2895185" y="7127748"/>
            <a:ext cx="2138134" cy="3002183"/>
            <a:chOff x="4872978" y="2018576"/>
            <a:chExt cx="2138134" cy="3002183"/>
          </a:xfrm>
        </p:grpSpPr>
        <p:grpSp>
          <p:nvGrpSpPr>
            <p:cNvPr id="97" name="Group 96">
              <a:extLst>
                <a:ext uri="{FF2B5EF4-FFF2-40B4-BE49-F238E27FC236}">
                  <a16:creationId xmlns:a16="http://schemas.microsoft.com/office/drawing/2014/main" id="{30F458DF-DBD8-7F66-90D1-1661A72894E2}"/>
                </a:ext>
              </a:extLst>
            </p:cNvPr>
            <p:cNvGrpSpPr/>
            <p:nvPr/>
          </p:nvGrpSpPr>
          <p:grpSpPr>
            <a:xfrm>
              <a:off x="4872978" y="2018576"/>
              <a:ext cx="2138134" cy="3002183"/>
              <a:chOff x="5176914" y="1979453"/>
              <a:chExt cx="2138134" cy="3002183"/>
            </a:xfrm>
          </p:grpSpPr>
          <p:grpSp>
            <p:nvGrpSpPr>
              <p:cNvPr id="55" name="Group 54">
                <a:extLst>
                  <a:ext uri="{FF2B5EF4-FFF2-40B4-BE49-F238E27FC236}">
                    <a16:creationId xmlns:a16="http://schemas.microsoft.com/office/drawing/2014/main" id="{70AFABB9-B8F0-A1C8-72CF-3F0FEDCD5B63}"/>
                  </a:ext>
                </a:extLst>
              </p:cNvPr>
              <p:cNvGrpSpPr/>
              <p:nvPr/>
            </p:nvGrpSpPr>
            <p:grpSpPr>
              <a:xfrm>
                <a:off x="5176914" y="1979453"/>
                <a:ext cx="2138134" cy="3002183"/>
                <a:chOff x="428122" y="1122030"/>
                <a:chExt cx="2983225" cy="3999629"/>
              </a:xfrm>
            </p:grpSpPr>
            <p:sp>
              <p:nvSpPr>
                <p:cNvPr id="56" name="Arc 55">
                  <a:extLst>
                    <a:ext uri="{FF2B5EF4-FFF2-40B4-BE49-F238E27FC236}">
                      <a16:creationId xmlns:a16="http://schemas.microsoft.com/office/drawing/2014/main" id="{953C8B37-E454-0F3F-01FF-FD4ACE614D1D}"/>
                    </a:ext>
                  </a:extLst>
                </p:cNvPr>
                <p:cNvSpPr/>
                <p:nvPr/>
              </p:nvSpPr>
              <p:spPr>
                <a:xfrm>
                  <a:off x="1706480" y="3535462"/>
                  <a:ext cx="1704867" cy="1586197"/>
                </a:xfrm>
                <a:prstGeom prst="arc">
                  <a:avLst>
                    <a:gd name="adj1" fmla="val 16200000"/>
                    <a:gd name="adj2" fmla="val 118035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E8BD5903-98DE-FD8F-3AD0-F24FB2AEE3A0}"/>
                    </a:ext>
                  </a:extLst>
                </p:cNvPr>
                <p:cNvCxnSpPr>
                  <a:cxnSpLocks/>
                  <a:stCxn id="56" idx="2"/>
                </p:cNvCxnSpPr>
                <p:nvPr/>
              </p:nvCxnSpPr>
              <p:spPr>
                <a:xfrm flipH="1">
                  <a:off x="428122" y="4094836"/>
                  <a:ext cx="1316215" cy="0"/>
                </a:xfrm>
                <a:prstGeom prst="line">
                  <a:avLst/>
                </a:prstGeom>
                <a:ln w="28575">
                  <a:solidFill>
                    <a:srgbClr val="FFC000"/>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B4DDEAB-2A24-758E-7C46-32723AE2419C}"/>
                    </a:ext>
                  </a:extLst>
                </p:cNvPr>
                <p:cNvCxnSpPr>
                  <a:cxnSpLocks/>
                  <a:stCxn id="56" idx="0"/>
                </p:cNvCxnSpPr>
                <p:nvPr/>
              </p:nvCxnSpPr>
              <p:spPr>
                <a:xfrm flipH="1" flipV="1">
                  <a:off x="2558912" y="1122030"/>
                  <a:ext cx="1" cy="2413432"/>
                </a:xfrm>
                <a:prstGeom prst="line">
                  <a:avLst/>
                </a:prstGeom>
                <a:ln w="28575">
                  <a:solidFill>
                    <a:srgbClr val="FFC000"/>
                  </a:solidFill>
                  <a:tailEnd type="oval"/>
                </a:ln>
              </p:spPr>
              <p:style>
                <a:lnRef idx="1">
                  <a:schemeClr val="accent1"/>
                </a:lnRef>
                <a:fillRef idx="0">
                  <a:schemeClr val="accent1"/>
                </a:fillRef>
                <a:effectRef idx="0">
                  <a:schemeClr val="accent1"/>
                </a:effectRef>
                <a:fontRef idx="minor">
                  <a:schemeClr val="tx1"/>
                </a:fontRef>
              </p:style>
            </p:cxnSp>
          </p:grpSp>
          <p:sp>
            <p:nvSpPr>
              <p:cNvPr id="59" name="Flowchart: Connector 58">
                <a:extLst>
                  <a:ext uri="{FF2B5EF4-FFF2-40B4-BE49-F238E27FC236}">
                    <a16:creationId xmlns:a16="http://schemas.microsoft.com/office/drawing/2014/main" id="{6207DF98-E1E5-2461-E722-20ACDDF8AD52}"/>
                  </a:ext>
                </a:extLst>
              </p:cNvPr>
              <p:cNvSpPr/>
              <p:nvPr/>
            </p:nvSpPr>
            <p:spPr>
              <a:xfrm>
                <a:off x="6197939" y="3873007"/>
                <a:ext cx="1012307" cy="1012196"/>
              </a:xfrm>
              <a:prstGeom prst="flowChartConnector">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Graphic 106" descr="Checklist outline">
              <a:extLst>
                <a:ext uri="{FF2B5EF4-FFF2-40B4-BE49-F238E27FC236}">
                  <a16:creationId xmlns:a16="http://schemas.microsoft.com/office/drawing/2014/main" id="{CE8C5CEA-CD20-B00C-02D0-904EF4B5FD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65548" y="4002953"/>
              <a:ext cx="869215" cy="869215"/>
            </a:xfrm>
            <a:prstGeom prst="rect">
              <a:avLst/>
            </a:prstGeom>
          </p:spPr>
        </p:pic>
      </p:grpSp>
      <p:grpSp>
        <p:nvGrpSpPr>
          <p:cNvPr id="124" name="Group 123">
            <a:extLst>
              <a:ext uri="{FF2B5EF4-FFF2-40B4-BE49-F238E27FC236}">
                <a16:creationId xmlns:a16="http://schemas.microsoft.com/office/drawing/2014/main" id="{DBBAF38D-F595-4CAC-59F4-5B7082DD24BD}"/>
              </a:ext>
            </a:extLst>
          </p:cNvPr>
          <p:cNvGrpSpPr/>
          <p:nvPr/>
        </p:nvGrpSpPr>
        <p:grpSpPr>
          <a:xfrm>
            <a:off x="7276830" y="2366379"/>
            <a:ext cx="4341697" cy="3773120"/>
            <a:chOff x="9357519" y="2872255"/>
            <a:chExt cx="2334116" cy="2205691"/>
          </a:xfrm>
        </p:grpSpPr>
        <p:grpSp>
          <p:nvGrpSpPr>
            <p:cNvPr id="119" name="Group 118">
              <a:extLst>
                <a:ext uri="{FF2B5EF4-FFF2-40B4-BE49-F238E27FC236}">
                  <a16:creationId xmlns:a16="http://schemas.microsoft.com/office/drawing/2014/main" id="{A9C6072B-6397-1D21-1978-D53B434A6C12}"/>
                </a:ext>
              </a:extLst>
            </p:cNvPr>
            <p:cNvGrpSpPr/>
            <p:nvPr/>
          </p:nvGrpSpPr>
          <p:grpSpPr>
            <a:xfrm>
              <a:off x="9357519" y="2872255"/>
              <a:ext cx="2334116" cy="2205691"/>
              <a:chOff x="9794349" y="2740235"/>
              <a:chExt cx="2334116" cy="2205691"/>
            </a:xfrm>
          </p:grpSpPr>
          <p:grpSp>
            <p:nvGrpSpPr>
              <p:cNvPr id="66" name="Group 65">
                <a:extLst>
                  <a:ext uri="{FF2B5EF4-FFF2-40B4-BE49-F238E27FC236}">
                    <a16:creationId xmlns:a16="http://schemas.microsoft.com/office/drawing/2014/main" id="{EFB2E572-4519-376C-0740-E9D9616245C5}"/>
                  </a:ext>
                </a:extLst>
              </p:cNvPr>
              <p:cNvGrpSpPr/>
              <p:nvPr/>
            </p:nvGrpSpPr>
            <p:grpSpPr>
              <a:xfrm>
                <a:off x="9794349" y="2740235"/>
                <a:ext cx="2334116" cy="2205691"/>
                <a:chOff x="154678" y="2183148"/>
                <a:chExt cx="3256669" cy="2938511"/>
              </a:xfrm>
            </p:grpSpPr>
            <p:sp>
              <p:nvSpPr>
                <p:cNvPr id="67" name="Arc 66">
                  <a:extLst>
                    <a:ext uri="{FF2B5EF4-FFF2-40B4-BE49-F238E27FC236}">
                      <a16:creationId xmlns:a16="http://schemas.microsoft.com/office/drawing/2014/main" id="{AC5FB916-60B9-DF42-F9F0-3067B2B218C5}"/>
                    </a:ext>
                  </a:extLst>
                </p:cNvPr>
                <p:cNvSpPr/>
                <p:nvPr/>
              </p:nvSpPr>
              <p:spPr>
                <a:xfrm>
                  <a:off x="1706480" y="3535462"/>
                  <a:ext cx="1704867" cy="1586197"/>
                </a:xfrm>
                <a:prstGeom prst="arc">
                  <a:avLst>
                    <a:gd name="adj1" fmla="val 16200000"/>
                    <a:gd name="adj2" fmla="val 11803523"/>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3988EFCF-8E26-3132-8603-BBF11C3646A6}"/>
                    </a:ext>
                  </a:extLst>
                </p:cNvPr>
                <p:cNvCxnSpPr>
                  <a:cxnSpLocks/>
                  <a:stCxn id="67" idx="2"/>
                </p:cNvCxnSpPr>
                <p:nvPr/>
              </p:nvCxnSpPr>
              <p:spPr>
                <a:xfrm flipH="1">
                  <a:off x="154678" y="4094836"/>
                  <a:ext cx="1589658" cy="0"/>
                </a:xfrm>
                <a:prstGeom prst="line">
                  <a:avLst/>
                </a:prstGeom>
                <a:ln w="57150">
                  <a:solidFill>
                    <a:srgbClr val="92D050"/>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033F3540-1DE4-4EDD-1CC3-6E097C81568F}"/>
                    </a:ext>
                  </a:extLst>
                </p:cNvPr>
                <p:cNvCxnSpPr>
                  <a:cxnSpLocks/>
                </p:cNvCxnSpPr>
                <p:nvPr/>
              </p:nvCxnSpPr>
              <p:spPr>
                <a:xfrm flipV="1">
                  <a:off x="2576774" y="2183148"/>
                  <a:ext cx="0" cy="1352314"/>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grpSp>
          <p:sp>
            <p:nvSpPr>
              <p:cNvPr id="70" name="Flowchart: Connector 69">
                <a:extLst>
                  <a:ext uri="{FF2B5EF4-FFF2-40B4-BE49-F238E27FC236}">
                    <a16:creationId xmlns:a16="http://schemas.microsoft.com/office/drawing/2014/main" id="{0912FFE8-4019-48CC-C054-63D3E16E418A}"/>
                  </a:ext>
                </a:extLst>
              </p:cNvPr>
              <p:cNvSpPr/>
              <p:nvPr/>
            </p:nvSpPr>
            <p:spPr>
              <a:xfrm>
                <a:off x="11023566" y="3854803"/>
                <a:ext cx="1012307" cy="1012196"/>
              </a:xfrm>
              <a:prstGeom prst="flowChartConnector">
                <a:avLst/>
              </a:prstGeom>
              <a:solidFill>
                <a:srgbClr val="6BA154"/>
              </a:solidFill>
              <a:ln w="19050">
                <a:solidFill>
                  <a:srgbClr val="6BA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1" name="Graphic 120" descr="Hammer outline">
              <a:extLst>
                <a:ext uri="{FF2B5EF4-FFF2-40B4-BE49-F238E27FC236}">
                  <a16:creationId xmlns:a16="http://schemas.microsoft.com/office/drawing/2014/main" id="{E54780CE-7986-19B4-F89A-17341A068F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42587" y="4050539"/>
              <a:ext cx="830018" cy="830018"/>
            </a:xfrm>
            <a:prstGeom prst="rect">
              <a:avLst/>
            </a:prstGeom>
          </p:spPr>
        </p:pic>
      </p:grpSp>
      <p:sp>
        <p:nvSpPr>
          <p:cNvPr id="135" name="TextBox 134">
            <a:extLst>
              <a:ext uri="{FF2B5EF4-FFF2-40B4-BE49-F238E27FC236}">
                <a16:creationId xmlns:a16="http://schemas.microsoft.com/office/drawing/2014/main" id="{E7BFFEED-0FFD-5024-C47B-920A7EAB8944}"/>
              </a:ext>
            </a:extLst>
          </p:cNvPr>
          <p:cNvSpPr txBox="1"/>
          <p:nvPr/>
        </p:nvSpPr>
        <p:spPr>
          <a:xfrm>
            <a:off x="9181863" y="1852822"/>
            <a:ext cx="2600448" cy="461665"/>
          </a:xfrm>
          <a:prstGeom prst="rect">
            <a:avLst/>
          </a:prstGeom>
          <a:noFill/>
        </p:spPr>
        <p:txBody>
          <a:bodyPr wrap="square">
            <a:spAutoFit/>
          </a:bodyPr>
          <a:lstStyle/>
          <a:p>
            <a:pPr algn="ctr"/>
            <a:r>
              <a:rPr lang="en-US" sz="2400" b="1" dirty="0"/>
              <a:t>Construction</a:t>
            </a:r>
            <a:endParaRPr lang="en-US" sz="1400" b="1" dirty="0"/>
          </a:p>
        </p:txBody>
      </p:sp>
      <p:sp>
        <p:nvSpPr>
          <p:cNvPr id="148" name="TextBox 147">
            <a:extLst>
              <a:ext uri="{FF2B5EF4-FFF2-40B4-BE49-F238E27FC236}">
                <a16:creationId xmlns:a16="http://schemas.microsoft.com/office/drawing/2014/main" id="{78BA951F-A123-4BB3-6298-0A767259B0B1}"/>
              </a:ext>
            </a:extLst>
          </p:cNvPr>
          <p:cNvSpPr txBox="1"/>
          <p:nvPr/>
        </p:nvSpPr>
        <p:spPr>
          <a:xfrm>
            <a:off x="6617201" y="2216812"/>
            <a:ext cx="2728447" cy="2585323"/>
          </a:xfrm>
          <a:prstGeom prst="rect">
            <a:avLst/>
          </a:prstGeom>
          <a:noFill/>
        </p:spPr>
        <p:txBody>
          <a:bodyPr wrap="square">
            <a:spAutoFit/>
          </a:bodyPr>
          <a:lstStyle/>
          <a:p>
            <a:pPr marL="171450" indent="-171450">
              <a:buFont typeface="Arial" panose="020B0604020202020204" pitchFamily="34" charset="0"/>
              <a:buChar char="•"/>
            </a:pPr>
            <a:r>
              <a:rPr lang="en-US" dirty="0"/>
              <a:t>Work called for in the RCC is completed</a:t>
            </a:r>
          </a:p>
          <a:p>
            <a:pPr marL="171450" indent="-171450">
              <a:buFont typeface="Arial" panose="020B0604020202020204" pitchFamily="34" charset="0"/>
              <a:buChar char="•"/>
            </a:pPr>
            <a:r>
              <a:rPr lang="en-US" dirty="0"/>
              <a:t>Resident relocation if necessary to permit the improvements</a:t>
            </a:r>
          </a:p>
          <a:p>
            <a:pPr marL="171450" indent="-171450">
              <a:buFont typeface="Arial" panose="020B0604020202020204" pitchFamily="34" charset="0"/>
              <a:buChar char="•"/>
            </a:pPr>
            <a:r>
              <a:rPr lang="en-US" dirty="0"/>
              <a:t>Resident right to return</a:t>
            </a:r>
          </a:p>
          <a:p>
            <a:pPr marL="171450" indent="-171450">
              <a:buFont typeface="Arial" panose="020B0604020202020204" pitchFamily="34" charset="0"/>
              <a:buChar char="•"/>
            </a:pPr>
            <a:r>
              <a:rPr lang="en-US" dirty="0"/>
              <a:t>Resident opportunities through Section 3</a:t>
            </a:r>
          </a:p>
          <a:p>
            <a:pPr marL="171450" indent="-171450">
              <a:buFont typeface="Arial" panose="020B0604020202020204" pitchFamily="34" charset="0"/>
              <a:buChar char="•"/>
            </a:pPr>
            <a:r>
              <a:rPr lang="en-US" dirty="0"/>
              <a:t>Davis-Bacon wages</a:t>
            </a:r>
          </a:p>
        </p:txBody>
      </p:sp>
      <p:cxnSp>
        <p:nvCxnSpPr>
          <p:cNvPr id="149" name="Straight Connector 148">
            <a:extLst>
              <a:ext uri="{FF2B5EF4-FFF2-40B4-BE49-F238E27FC236}">
                <a16:creationId xmlns:a16="http://schemas.microsoft.com/office/drawing/2014/main" id="{A662ECC6-C697-3521-D550-878D769D08C8}"/>
              </a:ext>
            </a:extLst>
          </p:cNvPr>
          <p:cNvCxnSpPr>
            <a:cxnSpLocks/>
          </p:cNvCxnSpPr>
          <p:nvPr/>
        </p:nvCxnSpPr>
        <p:spPr>
          <a:xfrm>
            <a:off x="6681042" y="2154451"/>
            <a:ext cx="2247544" cy="0"/>
          </a:xfrm>
          <a:prstGeom prst="line">
            <a:avLst/>
          </a:prstGeom>
          <a:ln w="28575">
            <a:solidFill>
              <a:srgbClr val="6BA154"/>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91ADCB22-EE88-8716-F6B7-80BA3E81E93C}"/>
              </a:ext>
            </a:extLst>
          </p:cNvPr>
          <p:cNvSpPr txBox="1"/>
          <p:nvPr/>
        </p:nvSpPr>
        <p:spPr>
          <a:xfrm>
            <a:off x="6920251" y="1630426"/>
            <a:ext cx="2008335" cy="461665"/>
          </a:xfrm>
          <a:prstGeom prst="rect">
            <a:avLst/>
          </a:prstGeom>
          <a:noFill/>
        </p:spPr>
        <p:txBody>
          <a:bodyPr wrap="square" rtlCol="0">
            <a:spAutoFit/>
          </a:bodyPr>
          <a:lstStyle/>
          <a:p>
            <a:r>
              <a:rPr lang="en-US" sz="2400" b="1" dirty="0"/>
              <a:t>0-18 months</a:t>
            </a:r>
          </a:p>
        </p:txBody>
      </p:sp>
    </p:spTree>
    <p:extLst>
      <p:ext uri="{BB962C8B-B14F-4D97-AF65-F5344CB8AC3E}">
        <p14:creationId xmlns:p14="http://schemas.microsoft.com/office/powerpoint/2010/main" val="3678103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the standard banner for presentations. ">
            <a:extLst>
              <a:ext uri="{FF2B5EF4-FFF2-40B4-BE49-F238E27FC236}">
                <a16:creationId xmlns:a16="http://schemas.microsoft.com/office/drawing/2014/main" id="{824C4F54-B3F7-8CC5-1F77-7636F4E48A0A}"/>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8" name="Title 5">
            <a:extLst>
              <a:ext uri="{FF2B5EF4-FFF2-40B4-BE49-F238E27FC236}">
                <a16:creationId xmlns:a16="http://schemas.microsoft.com/office/drawing/2014/main" id="{97081549-EC73-2482-ACD7-F6DA9164552F}"/>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Conversion Process</a:t>
            </a:r>
          </a:p>
        </p:txBody>
      </p:sp>
      <p:grpSp>
        <p:nvGrpSpPr>
          <p:cNvPr id="30" name="Group 29">
            <a:extLst>
              <a:ext uri="{FF2B5EF4-FFF2-40B4-BE49-F238E27FC236}">
                <a16:creationId xmlns:a16="http://schemas.microsoft.com/office/drawing/2014/main" id="{2883D8DB-EDA7-EDF7-3283-A73DBE63ECB6}"/>
              </a:ext>
            </a:extLst>
          </p:cNvPr>
          <p:cNvGrpSpPr/>
          <p:nvPr/>
        </p:nvGrpSpPr>
        <p:grpSpPr>
          <a:xfrm>
            <a:off x="-117942" y="1956109"/>
            <a:ext cx="2324100" cy="3137967"/>
            <a:chOff x="168653" y="941133"/>
            <a:chExt cx="3242694" cy="4180526"/>
          </a:xfrm>
        </p:grpSpPr>
        <p:sp>
          <p:nvSpPr>
            <p:cNvPr id="2" name="Arc 1">
              <a:extLst>
                <a:ext uri="{FF2B5EF4-FFF2-40B4-BE49-F238E27FC236}">
                  <a16:creationId xmlns:a16="http://schemas.microsoft.com/office/drawing/2014/main" id="{EC1D282F-77B6-2A05-F13C-DAEE159D9C94}"/>
                </a:ext>
              </a:extLst>
            </p:cNvPr>
            <p:cNvSpPr/>
            <p:nvPr/>
          </p:nvSpPr>
          <p:spPr>
            <a:xfrm>
              <a:off x="1706480" y="3535462"/>
              <a:ext cx="1704867" cy="1586197"/>
            </a:xfrm>
            <a:prstGeom prst="arc">
              <a:avLst>
                <a:gd name="adj1" fmla="val 16200000"/>
                <a:gd name="adj2" fmla="val 11803523"/>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A951016E-A8BD-4494-C1B0-09B9D17564F4}"/>
                </a:ext>
              </a:extLst>
            </p:cNvPr>
            <p:cNvCxnSpPr>
              <a:cxnSpLocks/>
              <a:stCxn id="2" idx="2"/>
            </p:cNvCxnSpPr>
            <p:nvPr/>
          </p:nvCxnSpPr>
          <p:spPr>
            <a:xfrm flipH="1">
              <a:off x="168653" y="4094836"/>
              <a:ext cx="1575683" cy="0"/>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8D6C838-9FE8-660F-6746-F34F24AA6F7A}"/>
                </a:ext>
              </a:extLst>
            </p:cNvPr>
            <p:cNvCxnSpPr>
              <a:cxnSpLocks/>
              <a:stCxn id="2" idx="0"/>
            </p:cNvCxnSpPr>
            <p:nvPr/>
          </p:nvCxnSpPr>
          <p:spPr>
            <a:xfrm flipV="1">
              <a:off x="2558914" y="941133"/>
              <a:ext cx="0" cy="2594329"/>
            </a:xfrm>
            <a:prstGeom prst="line">
              <a:avLst/>
            </a:prstGeom>
            <a:ln w="28575">
              <a:solidFill>
                <a:srgbClr val="002060"/>
              </a:solidFill>
              <a:tailEnd type="ova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8637E5F1-ABFD-8A0E-8A72-55D59E95748A}"/>
              </a:ext>
            </a:extLst>
          </p:cNvPr>
          <p:cNvGrpSpPr/>
          <p:nvPr/>
        </p:nvGrpSpPr>
        <p:grpSpPr>
          <a:xfrm>
            <a:off x="2228850" y="3787864"/>
            <a:ext cx="2142997" cy="2429052"/>
            <a:chOff x="2594335" y="3671822"/>
            <a:chExt cx="2142997" cy="2429052"/>
          </a:xfrm>
        </p:grpSpPr>
        <p:grpSp>
          <p:nvGrpSpPr>
            <p:cNvPr id="42" name="Group 41">
              <a:extLst>
                <a:ext uri="{FF2B5EF4-FFF2-40B4-BE49-F238E27FC236}">
                  <a16:creationId xmlns:a16="http://schemas.microsoft.com/office/drawing/2014/main" id="{AD135AED-A489-4A75-240C-E0E1D8A1F13F}"/>
                </a:ext>
              </a:extLst>
            </p:cNvPr>
            <p:cNvGrpSpPr/>
            <p:nvPr/>
          </p:nvGrpSpPr>
          <p:grpSpPr>
            <a:xfrm rot="10800000">
              <a:off x="2594335" y="3671822"/>
              <a:ext cx="2142997" cy="1221911"/>
              <a:chOff x="1399843" y="2057115"/>
              <a:chExt cx="2990010" cy="1627878"/>
            </a:xfrm>
          </p:grpSpPr>
          <p:sp>
            <p:nvSpPr>
              <p:cNvPr id="43" name="Arc 42">
                <a:extLst>
                  <a:ext uri="{FF2B5EF4-FFF2-40B4-BE49-F238E27FC236}">
                    <a16:creationId xmlns:a16="http://schemas.microsoft.com/office/drawing/2014/main" id="{3772EBDD-8084-A5E2-B676-47A423CA2CCC}"/>
                  </a:ext>
                </a:extLst>
              </p:cNvPr>
              <p:cNvSpPr/>
              <p:nvPr/>
            </p:nvSpPr>
            <p:spPr>
              <a:xfrm rot="4892865">
                <a:off x="1416512" y="2040446"/>
                <a:ext cx="1627878" cy="1661215"/>
              </a:xfrm>
              <a:prstGeom prst="arc">
                <a:avLst>
                  <a:gd name="adj1" fmla="val 16200000"/>
                  <a:gd name="adj2" fmla="val 11803523"/>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AD6D03B0-5FF2-8C1F-69C1-31FB06C9417E}"/>
                  </a:ext>
                </a:extLst>
              </p:cNvPr>
              <p:cNvCxnSpPr>
                <a:cxnSpLocks/>
              </p:cNvCxnSpPr>
              <p:nvPr/>
            </p:nvCxnSpPr>
            <p:spPr>
              <a:xfrm rot="10800000" flipV="1">
                <a:off x="3045029" y="2767962"/>
                <a:ext cx="1344824" cy="7158"/>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cxnSp>
          <p:nvCxnSpPr>
            <p:cNvPr id="48" name="Straight Connector 47">
              <a:extLst>
                <a:ext uri="{FF2B5EF4-FFF2-40B4-BE49-F238E27FC236}">
                  <a16:creationId xmlns:a16="http://schemas.microsoft.com/office/drawing/2014/main" id="{68555B7E-9390-DF80-CFEB-BD7FDD13217F}"/>
                </a:ext>
              </a:extLst>
            </p:cNvPr>
            <p:cNvCxnSpPr>
              <a:cxnSpLocks/>
            </p:cNvCxnSpPr>
            <p:nvPr/>
          </p:nvCxnSpPr>
          <p:spPr>
            <a:xfrm>
              <a:off x="4037014" y="4870588"/>
              <a:ext cx="6043" cy="1230286"/>
            </a:xfrm>
            <a:prstGeom prst="line">
              <a:avLst/>
            </a:prstGeom>
            <a:ln w="28575">
              <a:solidFill>
                <a:srgbClr val="00B0F0"/>
              </a:solidFill>
              <a:tailEnd type="oval"/>
            </a:ln>
          </p:spPr>
          <p:style>
            <a:lnRef idx="1">
              <a:schemeClr val="accent1"/>
            </a:lnRef>
            <a:fillRef idx="0">
              <a:schemeClr val="accent1"/>
            </a:fillRef>
            <a:effectRef idx="0">
              <a:schemeClr val="accent1"/>
            </a:effectRef>
            <a:fontRef idx="minor">
              <a:schemeClr val="tx1"/>
            </a:fontRef>
          </p:style>
        </p:cxnSp>
      </p:grpSp>
      <p:sp>
        <p:nvSpPr>
          <p:cNvPr id="53" name="Flowchart: Connector 52">
            <a:extLst>
              <a:ext uri="{FF2B5EF4-FFF2-40B4-BE49-F238E27FC236}">
                <a16:creationId xmlns:a16="http://schemas.microsoft.com/office/drawing/2014/main" id="{0F716832-7CA2-06A9-016A-C54EC44728E7}"/>
              </a:ext>
            </a:extLst>
          </p:cNvPr>
          <p:cNvSpPr/>
          <p:nvPr/>
        </p:nvSpPr>
        <p:spPr>
          <a:xfrm>
            <a:off x="1101259" y="4002953"/>
            <a:ext cx="1012307" cy="1012196"/>
          </a:xfrm>
          <a:prstGeom prst="flowChartConnector">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24F8C1B4-4C85-74A3-FE24-7AF7A014D09E}"/>
              </a:ext>
            </a:extLst>
          </p:cNvPr>
          <p:cNvSpPr/>
          <p:nvPr/>
        </p:nvSpPr>
        <p:spPr>
          <a:xfrm>
            <a:off x="3261317" y="3886983"/>
            <a:ext cx="1012307" cy="1012196"/>
          </a:xfrm>
          <a:prstGeom prst="flowChartConnector">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F340829D-4BA7-D828-F546-99A4CD6A5081}"/>
              </a:ext>
            </a:extLst>
          </p:cNvPr>
          <p:cNvSpPr txBox="1"/>
          <p:nvPr/>
        </p:nvSpPr>
        <p:spPr>
          <a:xfrm>
            <a:off x="1641681" y="2307695"/>
            <a:ext cx="2213051" cy="1446550"/>
          </a:xfrm>
          <a:prstGeom prst="rect">
            <a:avLst/>
          </a:prstGeom>
          <a:noFill/>
        </p:spPr>
        <p:txBody>
          <a:bodyPr wrap="square">
            <a:spAutoFit/>
          </a:bodyPr>
          <a:lstStyle/>
          <a:p>
            <a:pPr marL="171450" indent="-171450">
              <a:buFont typeface="Arial" panose="020B0604020202020204" pitchFamily="34" charset="0"/>
              <a:buChar char="•"/>
            </a:pPr>
            <a:r>
              <a:rPr lang="en-US" sz="1100" dirty="0"/>
              <a:t>What do you want to do with your asset?</a:t>
            </a:r>
          </a:p>
          <a:p>
            <a:pPr marL="171450" indent="-171450">
              <a:buFont typeface="Arial" panose="020B0604020202020204" pitchFamily="34" charset="0"/>
              <a:buChar char="•"/>
            </a:pPr>
            <a:r>
              <a:rPr lang="en-US" sz="1100" dirty="0"/>
              <a:t>Are residents and Board part of the conversation?</a:t>
            </a:r>
          </a:p>
          <a:p>
            <a:pPr marL="171450" indent="-171450">
              <a:buFont typeface="Arial" panose="020B0604020202020204" pitchFamily="34" charset="0"/>
              <a:buChar char="•"/>
            </a:pPr>
            <a:r>
              <a:rPr lang="en-US" sz="1100" dirty="0"/>
              <a:t>Simple RAD application - just the beginning </a:t>
            </a:r>
          </a:p>
          <a:p>
            <a:pPr marL="171450" indent="-171450">
              <a:buFont typeface="Arial" panose="020B0604020202020204" pitchFamily="34" charset="0"/>
              <a:buChar char="•"/>
            </a:pPr>
            <a:r>
              <a:rPr lang="en-US" sz="1100" dirty="0"/>
              <a:t>CHAP provides rent information and confirms eligibility</a:t>
            </a:r>
          </a:p>
        </p:txBody>
      </p:sp>
      <p:cxnSp>
        <p:nvCxnSpPr>
          <p:cNvPr id="76" name="Straight Connector 75">
            <a:extLst>
              <a:ext uri="{FF2B5EF4-FFF2-40B4-BE49-F238E27FC236}">
                <a16:creationId xmlns:a16="http://schemas.microsoft.com/office/drawing/2014/main" id="{62FF0C73-4A0A-C7DB-BFF9-CC4263D487BC}"/>
              </a:ext>
            </a:extLst>
          </p:cNvPr>
          <p:cNvCxnSpPr>
            <a:cxnSpLocks/>
          </p:cNvCxnSpPr>
          <p:nvPr/>
        </p:nvCxnSpPr>
        <p:spPr>
          <a:xfrm>
            <a:off x="1812192" y="2307695"/>
            <a:ext cx="178138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ED56802-7BA2-EC79-051E-C722789CA323}"/>
              </a:ext>
            </a:extLst>
          </p:cNvPr>
          <p:cNvSpPr txBox="1"/>
          <p:nvPr/>
        </p:nvSpPr>
        <p:spPr>
          <a:xfrm>
            <a:off x="466252" y="1429510"/>
            <a:ext cx="2257902" cy="523220"/>
          </a:xfrm>
          <a:prstGeom prst="rect">
            <a:avLst/>
          </a:prstGeom>
          <a:noFill/>
        </p:spPr>
        <p:txBody>
          <a:bodyPr wrap="square" rtlCol="0">
            <a:spAutoFit/>
          </a:bodyPr>
          <a:lstStyle/>
          <a:p>
            <a:pPr algn="ctr"/>
            <a:r>
              <a:rPr lang="en-US" sz="1400" b="1" dirty="0"/>
              <a:t>Strategic Planning, Initial Application, and CHAP</a:t>
            </a:r>
          </a:p>
        </p:txBody>
      </p:sp>
      <p:pic>
        <p:nvPicPr>
          <p:cNvPr id="79" name="Graphic 78" descr="Head with gears outline">
            <a:extLst>
              <a:ext uri="{FF2B5EF4-FFF2-40B4-BE49-F238E27FC236}">
                <a16:creationId xmlns:a16="http://schemas.microsoft.com/office/drawing/2014/main" id="{6EC6D986-28FF-8E61-69D9-DA6EB0DA2F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1660" y="4085070"/>
            <a:ext cx="914400" cy="914400"/>
          </a:xfrm>
          <a:prstGeom prst="rect">
            <a:avLst/>
          </a:prstGeom>
        </p:spPr>
      </p:pic>
      <p:sp>
        <p:nvSpPr>
          <p:cNvPr id="81" name="TextBox 80">
            <a:extLst>
              <a:ext uri="{FF2B5EF4-FFF2-40B4-BE49-F238E27FC236}">
                <a16:creationId xmlns:a16="http://schemas.microsoft.com/office/drawing/2014/main" id="{B1A9297C-3001-F899-47CF-648229BABDE2}"/>
              </a:ext>
            </a:extLst>
          </p:cNvPr>
          <p:cNvSpPr txBox="1"/>
          <p:nvPr/>
        </p:nvSpPr>
        <p:spPr>
          <a:xfrm>
            <a:off x="2386320" y="6282570"/>
            <a:ext cx="2600448" cy="523220"/>
          </a:xfrm>
          <a:prstGeom prst="rect">
            <a:avLst/>
          </a:prstGeom>
          <a:noFill/>
        </p:spPr>
        <p:txBody>
          <a:bodyPr wrap="square">
            <a:spAutoFit/>
          </a:bodyPr>
          <a:lstStyle/>
          <a:p>
            <a:pPr algn="ctr"/>
            <a:r>
              <a:rPr lang="en-US" sz="1400" b="1" dirty="0"/>
              <a:t>Financing Plan Development and Submission</a:t>
            </a:r>
          </a:p>
        </p:txBody>
      </p:sp>
      <p:sp>
        <p:nvSpPr>
          <p:cNvPr id="82" name="TextBox 81">
            <a:extLst>
              <a:ext uri="{FF2B5EF4-FFF2-40B4-BE49-F238E27FC236}">
                <a16:creationId xmlns:a16="http://schemas.microsoft.com/office/drawing/2014/main" id="{135604A1-E7EE-2AB0-1F94-C94D6421A59B}"/>
              </a:ext>
            </a:extLst>
          </p:cNvPr>
          <p:cNvSpPr txBox="1"/>
          <p:nvPr/>
        </p:nvSpPr>
        <p:spPr>
          <a:xfrm>
            <a:off x="3854732" y="5160576"/>
            <a:ext cx="3014798" cy="1107996"/>
          </a:xfrm>
          <a:prstGeom prst="rect">
            <a:avLst/>
          </a:prstGeom>
          <a:noFill/>
        </p:spPr>
        <p:txBody>
          <a:bodyPr wrap="square">
            <a:spAutoFit/>
          </a:bodyPr>
          <a:lstStyle/>
          <a:p>
            <a:pPr marL="171450" indent="-171450">
              <a:buFont typeface="Arial" panose="020B0604020202020204" pitchFamily="34" charset="0"/>
              <a:buChar char="•"/>
            </a:pPr>
            <a:r>
              <a:rPr lang="en-US" sz="1100" dirty="0"/>
              <a:t>Due Diligence (capital needs assessment, environmental, etc.)</a:t>
            </a:r>
          </a:p>
          <a:p>
            <a:pPr marL="171450" indent="-171450">
              <a:buFont typeface="Arial" panose="020B0604020202020204" pitchFamily="34" charset="0"/>
              <a:buChar char="•"/>
            </a:pPr>
            <a:r>
              <a:rPr lang="en-US" sz="1100" dirty="0"/>
              <a:t> Up-Front Civil Rights Reviews</a:t>
            </a:r>
          </a:p>
          <a:p>
            <a:pPr marL="171450" indent="-171450">
              <a:buFont typeface="Arial" panose="020B0604020202020204" pitchFamily="34" charset="0"/>
              <a:buChar char="•"/>
            </a:pPr>
            <a:r>
              <a:rPr lang="en-US" sz="1100" dirty="0"/>
              <a:t>Resident consultation</a:t>
            </a:r>
          </a:p>
          <a:p>
            <a:pPr marL="171450" indent="-171450">
              <a:buFont typeface="Arial" panose="020B0604020202020204" pitchFamily="34" charset="0"/>
              <a:buChar char="•"/>
            </a:pPr>
            <a:r>
              <a:rPr lang="en-US" sz="1100" dirty="0"/>
              <a:t>Secure financing commitments</a:t>
            </a:r>
          </a:p>
          <a:p>
            <a:pPr marL="171450" indent="-171450">
              <a:buFont typeface="Arial" panose="020B0604020202020204" pitchFamily="34" charset="0"/>
              <a:buChar char="•"/>
            </a:pPr>
            <a:r>
              <a:rPr lang="en-US" sz="1100" dirty="0"/>
              <a:t>Submit Financing Plan for HUD Review</a:t>
            </a:r>
          </a:p>
        </p:txBody>
      </p:sp>
      <p:cxnSp>
        <p:nvCxnSpPr>
          <p:cNvPr id="83" name="Straight Connector 82">
            <a:extLst>
              <a:ext uri="{FF2B5EF4-FFF2-40B4-BE49-F238E27FC236}">
                <a16:creationId xmlns:a16="http://schemas.microsoft.com/office/drawing/2014/main" id="{9ECAC862-2808-27A7-FE5D-A84E700FF24F}"/>
              </a:ext>
            </a:extLst>
          </p:cNvPr>
          <p:cNvCxnSpPr>
            <a:cxnSpLocks/>
          </p:cNvCxnSpPr>
          <p:nvPr/>
        </p:nvCxnSpPr>
        <p:spPr>
          <a:xfrm flipV="1">
            <a:off x="4047367" y="5149231"/>
            <a:ext cx="1860859" cy="386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EBEE8ED-0C0A-230A-B606-FD9DE6B241AC}"/>
              </a:ext>
            </a:extLst>
          </p:cNvPr>
          <p:cNvSpPr txBox="1"/>
          <p:nvPr/>
        </p:nvSpPr>
        <p:spPr>
          <a:xfrm>
            <a:off x="2206158" y="1995090"/>
            <a:ext cx="1264740" cy="307777"/>
          </a:xfrm>
          <a:prstGeom prst="rect">
            <a:avLst/>
          </a:prstGeom>
          <a:noFill/>
        </p:spPr>
        <p:txBody>
          <a:bodyPr wrap="square" rtlCol="0">
            <a:spAutoFit/>
          </a:bodyPr>
          <a:lstStyle/>
          <a:p>
            <a:r>
              <a:rPr lang="en-US" sz="1400" b="1" dirty="0"/>
              <a:t>+/60 days</a:t>
            </a:r>
          </a:p>
        </p:txBody>
      </p:sp>
      <p:sp>
        <p:nvSpPr>
          <p:cNvPr id="93" name="TextBox 92">
            <a:extLst>
              <a:ext uri="{FF2B5EF4-FFF2-40B4-BE49-F238E27FC236}">
                <a16:creationId xmlns:a16="http://schemas.microsoft.com/office/drawing/2014/main" id="{3A334CAF-8C2F-D539-329B-05A7AB41B6E6}"/>
              </a:ext>
            </a:extLst>
          </p:cNvPr>
          <p:cNvSpPr txBox="1"/>
          <p:nvPr/>
        </p:nvSpPr>
        <p:spPr>
          <a:xfrm>
            <a:off x="4437054" y="4843385"/>
            <a:ext cx="1264740" cy="307777"/>
          </a:xfrm>
          <a:prstGeom prst="rect">
            <a:avLst/>
          </a:prstGeom>
          <a:noFill/>
        </p:spPr>
        <p:txBody>
          <a:bodyPr wrap="square" rtlCol="0">
            <a:spAutoFit/>
          </a:bodyPr>
          <a:lstStyle/>
          <a:p>
            <a:r>
              <a:rPr lang="en-US" sz="1400" b="1" dirty="0"/>
              <a:t>6-24 months</a:t>
            </a:r>
          </a:p>
        </p:txBody>
      </p:sp>
      <p:sp>
        <p:nvSpPr>
          <p:cNvPr id="98" name="TextBox 97">
            <a:extLst>
              <a:ext uri="{FF2B5EF4-FFF2-40B4-BE49-F238E27FC236}">
                <a16:creationId xmlns:a16="http://schemas.microsoft.com/office/drawing/2014/main" id="{C53FE580-0B15-6B5A-5E85-228FE2A25208}"/>
              </a:ext>
            </a:extLst>
          </p:cNvPr>
          <p:cNvSpPr txBox="1"/>
          <p:nvPr/>
        </p:nvSpPr>
        <p:spPr>
          <a:xfrm>
            <a:off x="4463053" y="1454309"/>
            <a:ext cx="2890345" cy="523220"/>
          </a:xfrm>
          <a:prstGeom prst="rect">
            <a:avLst/>
          </a:prstGeom>
          <a:noFill/>
        </p:spPr>
        <p:txBody>
          <a:bodyPr wrap="square" rtlCol="0">
            <a:spAutoFit/>
          </a:bodyPr>
          <a:lstStyle/>
          <a:p>
            <a:pPr algn="ctr"/>
            <a:r>
              <a:rPr lang="en-US" sz="1400" b="1" dirty="0"/>
              <a:t>HUD Review and Issuance of the RAD Conversion Commitment (RCC)</a:t>
            </a:r>
          </a:p>
        </p:txBody>
      </p:sp>
      <p:pic>
        <p:nvPicPr>
          <p:cNvPr id="102" name="Graphic 101" descr="Calculator outline">
            <a:extLst>
              <a:ext uri="{FF2B5EF4-FFF2-40B4-BE49-F238E27FC236}">
                <a16:creationId xmlns:a16="http://schemas.microsoft.com/office/drawing/2014/main" id="{F47810DD-56A3-3F82-010B-A95424E7FD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31237" y="3950908"/>
            <a:ext cx="914400" cy="914400"/>
          </a:xfrm>
          <a:prstGeom prst="rect">
            <a:avLst/>
          </a:prstGeom>
        </p:spPr>
      </p:pic>
      <p:grpSp>
        <p:nvGrpSpPr>
          <p:cNvPr id="114" name="Group 113">
            <a:extLst>
              <a:ext uri="{FF2B5EF4-FFF2-40B4-BE49-F238E27FC236}">
                <a16:creationId xmlns:a16="http://schemas.microsoft.com/office/drawing/2014/main" id="{B0306FDA-8A23-4D02-1E89-5DCB220799BD}"/>
              </a:ext>
            </a:extLst>
          </p:cNvPr>
          <p:cNvGrpSpPr/>
          <p:nvPr/>
        </p:nvGrpSpPr>
        <p:grpSpPr>
          <a:xfrm>
            <a:off x="4355306" y="2003298"/>
            <a:ext cx="2138134" cy="3002183"/>
            <a:chOff x="4872978" y="2018576"/>
            <a:chExt cx="2138134" cy="3002183"/>
          </a:xfrm>
        </p:grpSpPr>
        <p:grpSp>
          <p:nvGrpSpPr>
            <p:cNvPr id="97" name="Group 96">
              <a:extLst>
                <a:ext uri="{FF2B5EF4-FFF2-40B4-BE49-F238E27FC236}">
                  <a16:creationId xmlns:a16="http://schemas.microsoft.com/office/drawing/2014/main" id="{30F458DF-DBD8-7F66-90D1-1661A72894E2}"/>
                </a:ext>
              </a:extLst>
            </p:cNvPr>
            <p:cNvGrpSpPr/>
            <p:nvPr/>
          </p:nvGrpSpPr>
          <p:grpSpPr>
            <a:xfrm>
              <a:off x="4872978" y="2018576"/>
              <a:ext cx="2138134" cy="3002183"/>
              <a:chOff x="5176914" y="1979453"/>
              <a:chExt cx="2138134" cy="3002183"/>
            </a:xfrm>
          </p:grpSpPr>
          <p:grpSp>
            <p:nvGrpSpPr>
              <p:cNvPr id="55" name="Group 54">
                <a:extLst>
                  <a:ext uri="{FF2B5EF4-FFF2-40B4-BE49-F238E27FC236}">
                    <a16:creationId xmlns:a16="http://schemas.microsoft.com/office/drawing/2014/main" id="{70AFABB9-B8F0-A1C8-72CF-3F0FEDCD5B63}"/>
                  </a:ext>
                </a:extLst>
              </p:cNvPr>
              <p:cNvGrpSpPr/>
              <p:nvPr/>
            </p:nvGrpSpPr>
            <p:grpSpPr>
              <a:xfrm>
                <a:off x="5176914" y="1979453"/>
                <a:ext cx="2138134" cy="3002183"/>
                <a:chOff x="428122" y="1122030"/>
                <a:chExt cx="2983225" cy="3999629"/>
              </a:xfrm>
            </p:grpSpPr>
            <p:sp>
              <p:nvSpPr>
                <p:cNvPr id="56" name="Arc 55">
                  <a:extLst>
                    <a:ext uri="{FF2B5EF4-FFF2-40B4-BE49-F238E27FC236}">
                      <a16:creationId xmlns:a16="http://schemas.microsoft.com/office/drawing/2014/main" id="{953C8B37-E454-0F3F-01FF-FD4ACE614D1D}"/>
                    </a:ext>
                  </a:extLst>
                </p:cNvPr>
                <p:cNvSpPr/>
                <p:nvPr/>
              </p:nvSpPr>
              <p:spPr>
                <a:xfrm>
                  <a:off x="1706480" y="3535462"/>
                  <a:ext cx="1704867" cy="1586197"/>
                </a:xfrm>
                <a:prstGeom prst="arc">
                  <a:avLst>
                    <a:gd name="adj1" fmla="val 16200000"/>
                    <a:gd name="adj2" fmla="val 1180352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E8BD5903-98DE-FD8F-3AD0-F24FB2AEE3A0}"/>
                    </a:ext>
                  </a:extLst>
                </p:cNvPr>
                <p:cNvCxnSpPr>
                  <a:cxnSpLocks/>
                  <a:stCxn id="56" idx="2"/>
                </p:cNvCxnSpPr>
                <p:nvPr/>
              </p:nvCxnSpPr>
              <p:spPr>
                <a:xfrm flipH="1">
                  <a:off x="428122" y="4094836"/>
                  <a:ext cx="1316215" cy="0"/>
                </a:xfrm>
                <a:prstGeom prst="line">
                  <a:avLst/>
                </a:prstGeom>
                <a:ln w="28575">
                  <a:solidFill>
                    <a:srgbClr val="FFC000"/>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B4DDEAB-2A24-758E-7C46-32723AE2419C}"/>
                    </a:ext>
                  </a:extLst>
                </p:cNvPr>
                <p:cNvCxnSpPr>
                  <a:cxnSpLocks/>
                  <a:stCxn id="56" idx="0"/>
                </p:cNvCxnSpPr>
                <p:nvPr/>
              </p:nvCxnSpPr>
              <p:spPr>
                <a:xfrm flipH="1" flipV="1">
                  <a:off x="2558912" y="1122030"/>
                  <a:ext cx="1" cy="2413432"/>
                </a:xfrm>
                <a:prstGeom prst="line">
                  <a:avLst/>
                </a:prstGeom>
                <a:ln w="28575">
                  <a:solidFill>
                    <a:srgbClr val="FFC000"/>
                  </a:solidFill>
                  <a:tailEnd type="oval"/>
                </a:ln>
              </p:spPr>
              <p:style>
                <a:lnRef idx="1">
                  <a:schemeClr val="accent1"/>
                </a:lnRef>
                <a:fillRef idx="0">
                  <a:schemeClr val="accent1"/>
                </a:fillRef>
                <a:effectRef idx="0">
                  <a:schemeClr val="accent1"/>
                </a:effectRef>
                <a:fontRef idx="minor">
                  <a:schemeClr val="tx1"/>
                </a:fontRef>
              </p:style>
            </p:cxnSp>
          </p:grpSp>
          <p:sp>
            <p:nvSpPr>
              <p:cNvPr id="59" name="Flowchart: Connector 58">
                <a:extLst>
                  <a:ext uri="{FF2B5EF4-FFF2-40B4-BE49-F238E27FC236}">
                    <a16:creationId xmlns:a16="http://schemas.microsoft.com/office/drawing/2014/main" id="{6207DF98-E1E5-2461-E722-20ACDDF8AD52}"/>
                  </a:ext>
                </a:extLst>
              </p:cNvPr>
              <p:cNvSpPr/>
              <p:nvPr/>
            </p:nvSpPr>
            <p:spPr>
              <a:xfrm>
                <a:off x="6197939" y="3873007"/>
                <a:ext cx="1012307" cy="1012196"/>
              </a:xfrm>
              <a:prstGeom prst="flowChartConnector">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7" name="Graphic 106" descr="Checklist outline">
              <a:extLst>
                <a:ext uri="{FF2B5EF4-FFF2-40B4-BE49-F238E27FC236}">
                  <a16:creationId xmlns:a16="http://schemas.microsoft.com/office/drawing/2014/main" id="{CE8C5CEA-CD20-B00C-02D0-904EF4B5FD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65548" y="4002953"/>
              <a:ext cx="869215" cy="869215"/>
            </a:xfrm>
            <a:prstGeom prst="rect">
              <a:avLst/>
            </a:prstGeom>
          </p:spPr>
        </p:pic>
      </p:grpSp>
      <p:sp>
        <p:nvSpPr>
          <p:cNvPr id="111" name="TextBox 110">
            <a:extLst>
              <a:ext uri="{FF2B5EF4-FFF2-40B4-BE49-F238E27FC236}">
                <a16:creationId xmlns:a16="http://schemas.microsoft.com/office/drawing/2014/main" id="{DE90EE6A-CAAC-5B54-CCD7-FD4E5D1C7844}"/>
              </a:ext>
            </a:extLst>
          </p:cNvPr>
          <p:cNvSpPr txBox="1"/>
          <p:nvPr/>
        </p:nvSpPr>
        <p:spPr>
          <a:xfrm>
            <a:off x="5916720" y="2396774"/>
            <a:ext cx="2498544" cy="1446550"/>
          </a:xfrm>
          <a:prstGeom prst="rect">
            <a:avLst/>
          </a:prstGeom>
          <a:noFill/>
        </p:spPr>
        <p:txBody>
          <a:bodyPr wrap="square">
            <a:spAutoFit/>
          </a:bodyPr>
          <a:lstStyle/>
          <a:p>
            <a:pPr marL="171450" indent="-171450">
              <a:buFont typeface="Arial" panose="020B0604020202020204" pitchFamily="34" charset="0"/>
              <a:buChar char="•"/>
            </a:pPr>
            <a:r>
              <a:rPr lang="en-US" sz="1100" dirty="0"/>
              <a:t>HUD reviews for long-term physical and financial viability</a:t>
            </a:r>
          </a:p>
          <a:p>
            <a:pPr marL="171450" indent="-171450">
              <a:buFont typeface="Arial" panose="020B0604020202020204" pitchFamily="34" charset="0"/>
              <a:buChar char="•"/>
            </a:pPr>
            <a:r>
              <a:rPr lang="en-US" sz="1100" dirty="0"/>
              <a:t> HUD reviews for long-term preservation and resident protections</a:t>
            </a:r>
          </a:p>
          <a:p>
            <a:pPr marL="171450" indent="-171450">
              <a:buFont typeface="Arial" panose="020B0604020202020204" pitchFamily="34" charset="0"/>
              <a:buChar char="•"/>
            </a:pPr>
            <a:r>
              <a:rPr lang="en-US" sz="1100" dirty="0"/>
              <a:t>Conditional approval of conversion plans</a:t>
            </a:r>
          </a:p>
          <a:p>
            <a:pPr marL="171450" indent="-171450">
              <a:buFont typeface="Arial" panose="020B0604020202020204" pitchFamily="34" charset="0"/>
              <a:buChar char="•"/>
            </a:pPr>
            <a:r>
              <a:rPr lang="en-US" sz="1100" dirty="0"/>
              <a:t>RCC sets out terms of conversion and expected construction</a:t>
            </a:r>
          </a:p>
        </p:txBody>
      </p:sp>
      <p:cxnSp>
        <p:nvCxnSpPr>
          <p:cNvPr id="112" name="Straight Connector 111">
            <a:extLst>
              <a:ext uri="{FF2B5EF4-FFF2-40B4-BE49-F238E27FC236}">
                <a16:creationId xmlns:a16="http://schemas.microsoft.com/office/drawing/2014/main" id="{1B60DE4F-0CDC-459C-DBC7-00D8FD3F9D91}"/>
              </a:ext>
            </a:extLst>
          </p:cNvPr>
          <p:cNvCxnSpPr>
            <a:cxnSpLocks/>
          </p:cNvCxnSpPr>
          <p:nvPr/>
        </p:nvCxnSpPr>
        <p:spPr>
          <a:xfrm flipV="1">
            <a:off x="6033912" y="2398386"/>
            <a:ext cx="2264161" cy="569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BA6153B9-71FB-CB4D-E800-15CF301191E9}"/>
              </a:ext>
            </a:extLst>
          </p:cNvPr>
          <p:cNvSpPr txBox="1"/>
          <p:nvPr/>
        </p:nvSpPr>
        <p:spPr>
          <a:xfrm>
            <a:off x="6538236" y="2072177"/>
            <a:ext cx="1538846" cy="307777"/>
          </a:xfrm>
          <a:prstGeom prst="rect">
            <a:avLst/>
          </a:prstGeom>
          <a:noFill/>
        </p:spPr>
        <p:txBody>
          <a:bodyPr wrap="square" rtlCol="0">
            <a:spAutoFit/>
          </a:bodyPr>
          <a:lstStyle/>
          <a:p>
            <a:r>
              <a:rPr lang="en-US" sz="1400" b="1" dirty="0"/>
              <a:t>+/- 90 days</a:t>
            </a:r>
          </a:p>
        </p:txBody>
      </p:sp>
      <p:grpSp>
        <p:nvGrpSpPr>
          <p:cNvPr id="124" name="Group 123">
            <a:extLst>
              <a:ext uri="{FF2B5EF4-FFF2-40B4-BE49-F238E27FC236}">
                <a16:creationId xmlns:a16="http://schemas.microsoft.com/office/drawing/2014/main" id="{DBBAF38D-F595-4CAC-59F4-5B7082DD24BD}"/>
              </a:ext>
            </a:extLst>
          </p:cNvPr>
          <p:cNvGrpSpPr/>
          <p:nvPr/>
        </p:nvGrpSpPr>
        <p:grpSpPr>
          <a:xfrm>
            <a:off x="8501662" y="1952730"/>
            <a:ext cx="2334116" cy="3064772"/>
            <a:chOff x="9357519" y="2013174"/>
            <a:chExt cx="2334116" cy="3064772"/>
          </a:xfrm>
        </p:grpSpPr>
        <p:grpSp>
          <p:nvGrpSpPr>
            <p:cNvPr id="119" name="Group 118">
              <a:extLst>
                <a:ext uri="{FF2B5EF4-FFF2-40B4-BE49-F238E27FC236}">
                  <a16:creationId xmlns:a16="http://schemas.microsoft.com/office/drawing/2014/main" id="{A9C6072B-6397-1D21-1978-D53B434A6C12}"/>
                </a:ext>
              </a:extLst>
            </p:cNvPr>
            <p:cNvGrpSpPr/>
            <p:nvPr/>
          </p:nvGrpSpPr>
          <p:grpSpPr>
            <a:xfrm>
              <a:off x="9357519" y="2013174"/>
              <a:ext cx="2334116" cy="3064772"/>
              <a:chOff x="9794349" y="1881154"/>
              <a:chExt cx="2334116" cy="3064772"/>
            </a:xfrm>
          </p:grpSpPr>
          <p:grpSp>
            <p:nvGrpSpPr>
              <p:cNvPr id="66" name="Group 65">
                <a:extLst>
                  <a:ext uri="{FF2B5EF4-FFF2-40B4-BE49-F238E27FC236}">
                    <a16:creationId xmlns:a16="http://schemas.microsoft.com/office/drawing/2014/main" id="{EFB2E572-4519-376C-0740-E9D9616245C5}"/>
                  </a:ext>
                </a:extLst>
              </p:cNvPr>
              <p:cNvGrpSpPr/>
              <p:nvPr/>
            </p:nvGrpSpPr>
            <p:grpSpPr>
              <a:xfrm>
                <a:off x="9794349" y="1881154"/>
                <a:ext cx="2334116" cy="3064772"/>
                <a:chOff x="154678" y="1038646"/>
                <a:chExt cx="3256669" cy="4083013"/>
              </a:xfrm>
            </p:grpSpPr>
            <p:sp>
              <p:nvSpPr>
                <p:cNvPr id="67" name="Arc 66">
                  <a:extLst>
                    <a:ext uri="{FF2B5EF4-FFF2-40B4-BE49-F238E27FC236}">
                      <a16:creationId xmlns:a16="http://schemas.microsoft.com/office/drawing/2014/main" id="{AC5FB916-60B9-DF42-F9F0-3067B2B218C5}"/>
                    </a:ext>
                  </a:extLst>
                </p:cNvPr>
                <p:cNvSpPr/>
                <p:nvPr/>
              </p:nvSpPr>
              <p:spPr>
                <a:xfrm>
                  <a:off x="1706480" y="3535462"/>
                  <a:ext cx="1704867" cy="1586197"/>
                </a:xfrm>
                <a:prstGeom prst="arc">
                  <a:avLst>
                    <a:gd name="adj1" fmla="val 16200000"/>
                    <a:gd name="adj2" fmla="val 11803523"/>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3988EFCF-8E26-3132-8603-BBF11C3646A6}"/>
                    </a:ext>
                  </a:extLst>
                </p:cNvPr>
                <p:cNvCxnSpPr>
                  <a:cxnSpLocks/>
                  <a:stCxn id="67" idx="2"/>
                </p:cNvCxnSpPr>
                <p:nvPr/>
              </p:nvCxnSpPr>
              <p:spPr>
                <a:xfrm flipH="1">
                  <a:off x="154678" y="4094836"/>
                  <a:ext cx="1589658" cy="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033F3540-1DE4-4EDD-1CC3-6E097C81568F}"/>
                    </a:ext>
                  </a:extLst>
                </p:cNvPr>
                <p:cNvCxnSpPr>
                  <a:cxnSpLocks/>
                  <a:stCxn id="67" idx="0"/>
                </p:cNvCxnSpPr>
                <p:nvPr/>
              </p:nvCxnSpPr>
              <p:spPr>
                <a:xfrm flipV="1">
                  <a:off x="2558914" y="1038646"/>
                  <a:ext cx="0" cy="2496815"/>
                </a:xfrm>
                <a:prstGeom prst="line">
                  <a:avLst/>
                </a:prstGeom>
                <a:ln w="28575">
                  <a:solidFill>
                    <a:srgbClr val="92D050"/>
                  </a:solidFill>
                  <a:tailEnd type="oval"/>
                </a:ln>
              </p:spPr>
              <p:style>
                <a:lnRef idx="1">
                  <a:schemeClr val="accent1"/>
                </a:lnRef>
                <a:fillRef idx="0">
                  <a:schemeClr val="accent1"/>
                </a:fillRef>
                <a:effectRef idx="0">
                  <a:schemeClr val="accent1"/>
                </a:effectRef>
                <a:fontRef idx="minor">
                  <a:schemeClr val="tx1"/>
                </a:fontRef>
              </p:style>
            </p:cxnSp>
          </p:grpSp>
          <p:sp>
            <p:nvSpPr>
              <p:cNvPr id="70" name="Flowchart: Connector 69">
                <a:extLst>
                  <a:ext uri="{FF2B5EF4-FFF2-40B4-BE49-F238E27FC236}">
                    <a16:creationId xmlns:a16="http://schemas.microsoft.com/office/drawing/2014/main" id="{0912FFE8-4019-48CC-C054-63D3E16E418A}"/>
                  </a:ext>
                </a:extLst>
              </p:cNvPr>
              <p:cNvSpPr/>
              <p:nvPr/>
            </p:nvSpPr>
            <p:spPr>
              <a:xfrm>
                <a:off x="11023566" y="3854803"/>
                <a:ext cx="1012307" cy="1012196"/>
              </a:xfrm>
              <a:prstGeom prst="flowChartConnector">
                <a:avLst/>
              </a:prstGeom>
              <a:solidFill>
                <a:srgbClr val="6BA154"/>
              </a:solidFill>
              <a:ln w="19050">
                <a:solidFill>
                  <a:srgbClr val="6BA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1" name="Graphic 120" descr="Hammer outline">
              <a:extLst>
                <a:ext uri="{FF2B5EF4-FFF2-40B4-BE49-F238E27FC236}">
                  <a16:creationId xmlns:a16="http://schemas.microsoft.com/office/drawing/2014/main" id="{E54780CE-7986-19B4-F89A-17341A068F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42587" y="4050539"/>
              <a:ext cx="830018" cy="830018"/>
            </a:xfrm>
            <a:prstGeom prst="rect">
              <a:avLst/>
            </a:prstGeom>
          </p:spPr>
        </p:pic>
      </p:grpSp>
      <p:grpSp>
        <p:nvGrpSpPr>
          <p:cNvPr id="137" name="Group 136">
            <a:extLst>
              <a:ext uri="{FF2B5EF4-FFF2-40B4-BE49-F238E27FC236}">
                <a16:creationId xmlns:a16="http://schemas.microsoft.com/office/drawing/2014/main" id="{228D8424-CF33-BCDA-AABB-23A7E1C9996A}"/>
              </a:ext>
            </a:extLst>
          </p:cNvPr>
          <p:cNvGrpSpPr/>
          <p:nvPr/>
        </p:nvGrpSpPr>
        <p:grpSpPr>
          <a:xfrm>
            <a:off x="6481762" y="3686669"/>
            <a:ext cx="2002443" cy="2376553"/>
            <a:chOff x="7175546" y="3793236"/>
            <a:chExt cx="2002443" cy="2376553"/>
          </a:xfrm>
        </p:grpSpPr>
        <p:grpSp>
          <p:nvGrpSpPr>
            <p:cNvPr id="118" name="Group 117">
              <a:extLst>
                <a:ext uri="{FF2B5EF4-FFF2-40B4-BE49-F238E27FC236}">
                  <a16:creationId xmlns:a16="http://schemas.microsoft.com/office/drawing/2014/main" id="{1112970D-973C-5C9C-DC33-6504C2AA9A2A}"/>
                </a:ext>
              </a:extLst>
            </p:cNvPr>
            <p:cNvGrpSpPr/>
            <p:nvPr/>
          </p:nvGrpSpPr>
          <p:grpSpPr>
            <a:xfrm>
              <a:off x="7175546" y="3793236"/>
              <a:ext cx="2002443" cy="2376553"/>
              <a:chOff x="7606140" y="3564221"/>
              <a:chExt cx="2002443" cy="2376553"/>
            </a:xfrm>
          </p:grpSpPr>
          <p:grpSp>
            <p:nvGrpSpPr>
              <p:cNvPr id="60" name="Group 59">
                <a:extLst>
                  <a:ext uri="{FF2B5EF4-FFF2-40B4-BE49-F238E27FC236}">
                    <a16:creationId xmlns:a16="http://schemas.microsoft.com/office/drawing/2014/main" id="{1B123A58-DC42-D975-EC3A-2EDDCA646EC3}"/>
                  </a:ext>
                </a:extLst>
              </p:cNvPr>
              <p:cNvGrpSpPr/>
              <p:nvPr/>
            </p:nvGrpSpPr>
            <p:grpSpPr>
              <a:xfrm>
                <a:off x="7606140" y="3564221"/>
                <a:ext cx="2002443" cy="2376553"/>
                <a:chOff x="2734889" y="3671822"/>
                <a:chExt cx="2002443" cy="2376553"/>
              </a:xfrm>
            </p:grpSpPr>
            <p:grpSp>
              <p:nvGrpSpPr>
                <p:cNvPr id="61" name="Group 60">
                  <a:extLst>
                    <a:ext uri="{FF2B5EF4-FFF2-40B4-BE49-F238E27FC236}">
                      <a16:creationId xmlns:a16="http://schemas.microsoft.com/office/drawing/2014/main" id="{B4BA7E1A-8B28-D211-43EF-9FCBFB94892A}"/>
                    </a:ext>
                  </a:extLst>
                </p:cNvPr>
                <p:cNvGrpSpPr/>
                <p:nvPr/>
              </p:nvGrpSpPr>
              <p:grpSpPr>
                <a:xfrm rot="10800000">
                  <a:off x="2734889" y="3671822"/>
                  <a:ext cx="2002443" cy="1221911"/>
                  <a:chOff x="1399843" y="2057115"/>
                  <a:chExt cx="2793903" cy="1627878"/>
                </a:xfrm>
              </p:grpSpPr>
              <p:sp>
                <p:nvSpPr>
                  <p:cNvPr id="63" name="Arc 62">
                    <a:extLst>
                      <a:ext uri="{FF2B5EF4-FFF2-40B4-BE49-F238E27FC236}">
                        <a16:creationId xmlns:a16="http://schemas.microsoft.com/office/drawing/2014/main" id="{15A27EAE-900F-4D4D-4B4C-379046B41010}"/>
                      </a:ext>
                    </a:extLst>
                  </p:cNvPr>
                  <p:cNvSpPr/>
                  <p:nvPr/>
                </p:nvSpPr>
                <p:spPr>
                  <a:xfrm rot="4892865">
                    <a:off x="1416512" y="2040446"/>
                    <a:ext cx="1627878" cy="1661215"/>
                  </a:xfrm>
                  <a:prstGeom prst="arc">
                    <a:avLst>
                      <a:gd name="adj1" fmla="val 16200000"/>
                      <a:gd name="adj2" fmla="val 1180352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EF0AAF85-FA18-0543-416C-A71A6F5582A8}"/>
                      </a:ext>
                    </a:extLst>
                  </p:cNvPr>
                  <p:cNvCxnSpPr>
                    <a:cxnSpLocks/>
                  </p:cNvCxnSpPr>
                  <p:nvPr/>
                </p:nvCxnSpPr>
                <p:spPr>
                  <a:xfrm rot="10800000" flipV="1">
                    <a:off x="3045029" y="2771408"/>
                    <a:ext cx="1148717" cy="371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grpSp>
            <p:cxnSp>
              <p:nvCxnSpPr>
                <p:cNvPr id="62" name="Straight Connector 61">
                  <a:extLst>
                    <a:ext uri="{FF2B5EF4-FFF2-40B4-BE49-F238E27FC236}">
                      <a16:creationId xmlns:a16="http://schemas.microsoft.com/office/drawing/2014/main" id="{98D07129-C933-7ED5-62BD-B889B7ACBF29}"/>
                    </a:ext>
                  </a:extLst>
                </p:cNvPr>
                <p:cNvCxnSpPr>
                  <a:cxnSpLocks/>
                </p:cNvCxnSpPr>
                <p:nvPr/>
              </p:nvCxnSpPr>
              <p:spPr>
                <a:xfrm>
                  <a:off x="4064800" y="4868307"/>
                  <a:ext cx="0" cy="1180068"/>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grpSp>
          <p:sp>
            <p:nvSpPr>
              <p:cNvPr id="65" name="Flowchart: Connector 64">
                <a:extLst>
                  <a:ext uri="{FF2B5EF4-FFF2-40B4-BE49-F238E27FC236}">
                    <a16:creationId xmlns:a16="http://schemas.microsoft.com/office/drawing/2014/main" id="{A933B31B-68A8-EDC9-2B47-7AAD7AFACB5F}"/>
                  </a:ext>
                </a:extLst>
              </p:cNvPr>
              <p:cNvSpPr/>
              <p:nvPr/>
            </p:nvSpPr>
            <p:spPr>
              <a:xfrm>
                <a:off x="8507116" y="3669079"/>
                <a:ext cx="1012307" cy="1012196"/>
              </a:xfrm>
              <a:prstGeom prst="flowChartConnector">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0" name="Graphic 129" descr="Transfer outline">
              <a:extLst>
                <a:ext uri="{FF2B5EF4-FFF2-40B4-BE49-F238E27FC236}">
                  <a16:creationId xmlns:a16="http://schemas.microsoft.com/office/drawing/2014/main" id="{E82A9D54-347F-385F-B1F4-7985F5A6D6C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85613" y="4008506"/>
              <a:ext cx="834879" cy="834879"/>
            </a:xfrm>
            <a:prstGeom prst="rect">
              <a:avLst/>
            </a:prstGeom>
          </p:spPr>
        </p:pic>
      </p:grpSp>
      <p:sp>
        <p:nvSpPr>
          <p:cNvPr id="133" name="TextBox 132">
            <a:extLst>
              <a:ext uri="{FF2B5EF4-FFF2-40B4-BE49-F238E27FC236}">
                <a16:creationId xmlns:a16="http://schemas.microsoft.com/office/drawing/2014/main" id="{B2E79296-B9AF-D109-7AFB-10AD635FBC5A}"/>
              </a:ext>
            </a:extLst>
          </p:cNvPr>
          <p:cNvSpPr txBox="1"/>
          <p:nvPr/>
        </p:nvSpPr>
        <p:spPr>
          <a:xfrm>
            <a:off x="6869530" y="6155492"/>
            <a:ext cx="1838052" cy="523220"/>
          </a:xfrm>
          <a:prstGeom prst="rect">
            <a:avLst/>
          </a:prstGeom>
          <a:noFill/>
        </p:spPr>
        <p:txBody>
          <a:bodyPr wrap="square">
            <a:spAutoFit/>
          </a:bodyPr>
          <a:lstStyle/>
          <a:p>
            <a:pPr algn="ctr"/>
            <a:r>
              <a:rPr lang="en-US" sz="1400" b="1" dirty="0"/>
              <a:t>Closing and Conversion</a:t>
            </a:r>
          </a:p>
        </p:txBody>
      </p:sp>
      <p:sp>
        <p:nvSpPr>
          <p:cNvPr id="135" name="TextBox 134">
            <a:extLst>
              <a:ext uri="{FF2B5EF4-FFF2-40B4-BE49-F238E27FC236}">
                <a16:creationId xmlns:a16="http://schemas.microsoft.com/office/drawing/2014/main" id="{E7BFFEED-0FFD-5024-C47B-920A7EAB8944}"/>
              </a:ext>
            </a:extLst>
          </p:cNvPr>
          <p:cNvSpPr txBox="1"/>
          <p:nvPr/>
        </p:nvSpPr>
        <p:spPr>
          <a:xfrm>
            <a:off x="8921023" y="1539578"/>
            <a:ext cx="2600448" cy="307777"/>
          </a:xfrm>
          <a:prstGeom prst="rect">
            <a:avLst/>
          </a:prstGeom>
          <a:noFill/>
        </p:spPr>
        <p:txBody>
          <a:bodyPr wrap="square">
            <a:spAutoFit/>
          </a:bodyPr>
          <a:lstStyle/>
          <a:p>
            <a:pPr algn="ctr"/>
            <a:r>
              <a:rPr lang="en-US" sz="1400" b="1" dirty="0"/>
              <a:t>Construction</a:t>
            </a:r>
          </a:p>
        </p:txBody>
      </p:sp>
      <p:sp>
        <p:nvSpPr>
          <p:cNvPr id="140" name="TextBox 139">
            <a:extLst>
              <a:ext uri="{FF2B5EF4-FFF2-40B4-BE49-F238E27FC236}">
                <a16:creationId xmlns:a16="http://schemas.microsoft.com/office/drawing/2014/main" id="{C0166D4E-8D2C-EBFC-06D1-B3C098AA4BD3}"/>
              </a:ext>
            </a:extLst>
          </p:cNvPr>
          <p:cNvSpPr txBox="1"/>
          <p:nvPr/>
        </p:nvSpPr>
        <p:spPr>
          <a:xfrm>
            <a:off x="8100041" y="4986741"/>
            <a:ext cx="1859930" cy="1277273"/>
          </a:xfrm>
          <a:prstGeom prst="rect">
            <a:avLst/>
          </a:prstGeom>
          <a:noFill/>
        </p:spPr>
        <p:txBody>
          <a:bodyPr wrap="square">
            <a:spAutoFit/>
          </a:bodyPr>
          <a:lstStyle/>
          <a:p>
            <a:pPr marL="171450" indent="-171450">
              <a:buFont typeface="Arial" panose="020B0604020202020204" pitchFamily="34" charset="0"/>
              <a:buChar char="•"/>
            </a:pPr>
            <a:r>
              <a:rPr lang="en-US" sz="1100" dirty="0"/>
              <a:t>Removal from public housing program</a:t>
            </a:r>
          </a:p>
          <a:p>
            <a:pPr marL="171450" indent="-171450">
              <a:buFont typeface="Arial" panose="020B0604020202020204" pitchFamily="34" charset="0"/>
              <a:buChar char="•"/>
            </a:pPr>
            <a:r>
              <a:rPr lang="en-US" sz="1100" dirty="0"/>
              <a:t>Entry into Section 8 Housing Assistance Payments (HAP) Contract and RAD Use Agreement</a:t>
            </a:r>
          </a:p>
          <a:p>
            <a:pPr marL="171450" indent="-171450">
              <a:buFont typeface="Arial" panose="020B0604020202020204" pitchFamily="34" charset="0"/>
              <a:buChar char="•"/>
            </a:pPr>
            <a:r>
              <a:rPr lang="en-US" sz="1100" dirty="0"/>
              <a:t>Residents sign new leases </a:t>
            </a:r>
          </a:p>
        </p:txBody>
      </p:sp>
      <p:cxnSp>
        <p:nvCxnSpPr>
          <p:cNvPr id="141" name="Straight Connector 140">
            <a:extLst>
              <a:ext uri="{FF2B5EF4-FFF2-40B4-BE49-F238E27FC236}">
                <a16:creationId xmlns:a16="http://schemas.microsoft.com/office/drawing/2014/main" id="{5CC103B9-6C0E-604F-6E75-05E30CE484A7}"/>
              </a:ext>
            </a:extLst>
          </p:cNvPr>
          <p:cNvCxnSpPr>
            <a:cxnSpLocks/>
          </p:cNvCxnSpPr>
          <p:nvPr/>
        </p:nvCxnSpPr>
        <p:spPr>
          <a:xfrm>
            <a:off x="8326812" y="4923418"/>
            <a:ext cx="1296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83B32FC9-8D55-E360-BE51-932E058C9225}"/>
              </a:ext>
            </a:extLst>
          </p:cNvPr>
          <p:cNvSpPr txBox="1"/>
          <p:nvPr/>
        </p:nvSpPr>
        <p:spPr>
          <a:xfrm>
            <a:off x="8435799" y="4593837"/>
            <a:ext cx="1538846" cy="307777"/>
          </a:xfrm>
          <a:prstGeom prst="rect">
            <a:avLst/>
          </a:prstGeom>
          <a:noFill/>
        </p:spPr>
        <p:txBody>
          <a:bodyPr wrap="square" rtlCol="0">
            <a:spAutoFit/>
          </a:bodyPr>
          <a:lstStyle/>
          <a:p>
            <a:r>
              <a:rPr lang="en-US" sz="1400" b="1" dirty="0"/>
              <a:t>+/- 60 days</a:t>
            </a:r>
          </a:p>
        </p:txBody>
      </p:sp>
      <p:sp>
        <p:nvSpPr>
          <p:cNvPr id="148" name="TextBox 147">
            <a:extLst>
              <a:ext uri="{FF2B5EF4-FFF2-40B4-BE49-F238E27FC236}">
                <a16:creationId xmlns:a16="http://schemas.microsoft.com/office/drawing/2014/main" id="{78BA951F-A123-4BB3-6298-0A767259B0B1}"/>
              </a:ext>
            </a:extLst>
          </p:cNvPr>
          <p:cNvSpPr txBox="1"/>
          <p:nvPr/>
        </p:nvSpPr>
        <p:spPr>
          <a:xfrm>
            <a:off x="10377099" y="2061773"/>
            <a:ext cx="1641680" cy="1954381"/>
          </a:xfrm>
          <a:prstGeom prst="rect">
            <a:avLst/>
          </a:prstGeom>
          <a:noFill/>
        </p:spPr>
        <p:txBody>
          <a:bodyPr wrap="square">
            <a:spAutoFit/>
          </a:bodyPr>
          <a:lstStyle/>
          <a:p>
            <a:pPr marL="171450" indent="-171450">
              <a:buFont typeface="Arial" panose="020B0604020202020204" pitchFamily="34" charset="0"/>
              <a:buChar char="•"/>
            </a:pPr>
            <a:r>
              <a:rPr lang="en-US" sz="1100" dirty="0"/>
              <a:t>Work called for in the RCC is completed</a:t>
            </a:r>
          </a:p>
          <a:p>
            <a:pPr marL="171450" indent="-171450">
              <a:buFont typeface="Arial" panose="020B0604020202020204" pitchFamily="34" charset="0"/>
              <a:buChar char="•"/>
            </a:pPr>
            <a:r>
              <a:rPr lang="en-US" sz="1100" dirty="0"/>
              <a:t>Resident relocation if necessary to permit the improvements</a:t>
            </a:r>
          </a:p>
          <a:p>
            <a:pPr marL="171450" indent="-171450">
              <a:buFont typeface="Arial" panose="020B0604020202020204" pitchFamily="34" charset="0"/>
              <a:buChar char="•"/>
            </a:pPr>
            <a:r>
              <a:rPr lang="en-US" sz="1100" dirty="0"/>
              <a:t>Resident right to return</a:t>
            </a:r>
          </a:p>
          <a:p>
            <a:pPr marL="171450" indent="-171450">
              <a:buFont typeface="Arial" panose="020B0604020202020204" pitchFamily="34" charset="0"/>
              <a:buChar char="•"/>
            </a:pPr>
            <a:r>
              <a:rPr lang="en-US" sz="1100" dirty="0"/>
              <a:t>Resident opportunities through Section 3</a:t>
            </a:r>
          </a:p>
          <a:p>
            <a:pPr marL="171450" indent="-171450">
              <a:buFont typeface="Arial" panose="020B0604020202020204" pitchFamily="34" charset="0"/>
              <a:buChar char="•"/>
            </a:pPr>
            <a:r>
              <a:rPr lang="en-US" sz="1100" dirty="0"/>
              <a:t>Davis-Bacon wages</a:t>
            </a:r>
          </a:p>
        </p:txBody>
      </p:sp>
      <p:cxnSp>
        <p:nvCxnSpPr>
          <p:cNvPr id="149" name="Straight Connector 148">
            <a:extLst>
              <a:ext uri="{FF2B5EF4-FFF2-40B4-BE49-F238E27FC236}">
                <a16:creationId xmlns:a16="http://schemas.microsoft.com/office/drawing/2014/main" id="{A662ECC6-C697-3521-D550-878D769D08C8}"/>
              </a:ext>
            </a:extLst>
          </p:cNvPr>
          <p:cNvCxnSpPr>
            <a:cxnSpLocks/>
          </p:cNvCxnSpPr>
          <p:nvPr/>
        </p:nvCxnSpPr>
        <p:spPr>
          <a:xfrm>
            <a:off x="10463887" y="2086870"/>
            <a:ext cx="1296206" cy="0"/>
          </a:xfrm>
          <a:prstGeom prst="line">
            <a:avLst/>
          </a:prstGeom>
          <a:ln w="28575">
            <a:solidFill>
              <a:srgbClr val="6BA154"/>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91ADCB22-EE88-8716-F6B7-80BA3E81E93C}"/>
              </a:ext>
            </a:extLst>
          </p:cNvPr>
          <p:cNvSpPr txBox="1"/>
          <p:nvPr/>
        </p:nvSpPr>
        <p:spPr>
          <a:xfrm>
            <a:off x="10588163" y="1779093"/>
            <a:ext cx="1538846" cy="307777"/>
          </a:xfrm>
          <a:prstGeom prst="rect">
            <a:avLst/>
          </a:prstGeom>
          <a:noFill/>
        </p:spPr>
        <p:txBody>
          <a:bodyPr wrap="square" rtlCol="0">
            <a:spAutoFit/>
          </a:bodyPr>
          <a:lstStyle/>
          <a:p>
            <a:r>
              <a:rPr lang="en-US" sz="1400" b="1" dirty="0"/>
              <a:t>0-18 months</a:t>
            </a:r>
          </a:p>
        </p:txBody>
      </p:sp>
    </p:spTree>
    <p:extLst>
      <p:ext uri="{BB962C8B-B14F-4D97-AF65-F5344CB8AC3E}">
        <p14:creationId xmlns:p14="http://schemas.microsoft.com/office/powerpoint/2010/main" val="3077430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depicts the official seal of the U.S. Department of Housing and Urban Development and presentation text. ">
            <a:extLst>
              <a:ext uri="{FF2B5EF4-FFF2-40B4-BE49-F238E27FC236}">
                <a16:creationId xmlns:a16="http://schemas.microsoft.com/office/drawing/2014/main" id="{969234C5-5C8E-034F-827C-BAE9DA4E3062}"/>
              </a:ext>
            </a:extLst>
          </p:cNvPr>
          <p:cNvPicPr>
            <a:picLocks noChangeAspect="1"/>
          </p:cNvPicPr>
          <p:nvPr/>
        </p:nvPicPr>
        <p:blipFill>
          <a:blip r:embed="rId2"/>
          <a:stretch>
            <a:fill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9826506A-C9B1-0C4D-95CA-3B9DD9B6F577}"/>
              </a:ext>
            </a:extLst>
          </p:cNvPr>
          <p:cNvSpPr txBox="1">
            <a:spLocks noGrp="1"/>
          </p:cNvSpPr>
          <p:nvPr>
            <p:ph type="title" idx="4294967295"/>
          </p:nvPr>
        </p:nvSpPr>
        <p:spPr>
          <a:xfrm>
            <a:off x="6350" y="2745755"/>
            <a:ext cx="121793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Baskerville Old Face" panose="02020602080505020303" pitchFamily="18" charset="77"/>
                <a:ea typeface="+mn-ea"/>
                <a:cs typeface="+mn-cs"/>
              </a:rPr>
              <a:t>Resident Engagement and Rights</a:t>
            </a:r>
          </a:p>
        </p:txBody>
      </p:sp>
    </p:spTree>
    <p:extLst>
      <p:ext uri="{BB962C8B-B14F-4D97-AF65-F5344CB8AC3E}">
        <p14:creationId xmlns:p14="http://schemas.microsoft.com/office/powerpoint/2010/main" val="3219185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dirty="0">
                <a:solidFill>
                  <a:schemeClr val="bg1"/>
                </a:solidFill>
                <a:latin typeface="Baskerville Old Face" panose="02020602080505020303" pitchFamily="18" charset="77"/>
                <a:ea typeface="+mn-ea"/>
                <a:cs typeface="+mn-cs"/>
              </a:rPr>
              <a:t>Potential Impact on Residents</a:t>
            </a:r>
          </a:p>
        </p:txBody>
      </p:sp>
      <p:sp>
        <p:nvSpPr>
          <p:cNvPr id="10" name="Content Placeholder 9">
            <a:extLst>
              <a:ext uri="{FF2B5EF4-FFF2-40B4-BE49-F238E27FC236}">
                <a16:creationId xmlns:a16="http://schemas.microsoft.com/office/drawing/2014/main" id="{DE32B3E5-B943-99C4-EBAB-4DFCA84B0C3A}"/>
              </a:ext>
            </a:extLst>
          </p:cNvPr>
          <p:cNvSpPr>
            <a:spLocks noGrp="1"/>
          </p:cNvSpPr>
          <p:nvPr>
            <p:ph idx="1"/>
          </p:nvPr>
        </p:nvSpPr>
        <p:spPr>
          <a:xfrm>
            <a:off x="838200" y="1540636"/>
            <a:ext cx="10515600" cy="5082106"/>
          </a:xfrm>
        </p:spPr>
        <p:txBody>
          <a:bodyPr>
            <a:normAutofit/>
          </a:bodyPr>
          <a:lstStyle/>
          <a:p>
            <a:pPr>
              <a:lnSpc>
                <a:spcPct val="100000"/>
              </a:lnSpc>
            </a:pPr>
            <a:r>
              <a:rPr lang="en-US" dirty="0">
                <a:latin typeface="Baskerville Old Face" panose="02020602080505020303" pitchFamily="18" charset="0"/>
              </a:rPr>
              <a:t>Continued rental assistance based on 30% of adjusted income</a:t>
            </a:r>
          </a:p>
          <a:p>
            <a:pPr>
              <a:lnSpc>
                <a:spcPct val="100000"/>
              </a:lnSpc>
            </a:pPr>
            <a:r>
              <a:rPr lang="en-US" dirty="0">
                <a:latin typeface="Baskerville Old Face" panose="02020602080505020303" pitchFamily="18" charset="0"/>
              </a:rPr>
              <a:t>Better living conditions – renovations to improve properties …</a:t>
            </a:r>
            <a:br>
              <a:rPr lang="en-US" dirty="0">
                <a:latin typeface="Baskerville Old Face" panose="02020602080505020303" pitchFamily="18" charset="0"/>
              </a:rPr>
            </a:br>
            <a:r>
              <a:rPr lang="en-US" dirty="0">
                <a:latin typeface="Baskerville Old Face" panose="02020602080505020303" pitchFamily="18" charset="0"/>
              </a:rPr>
              <a:t>					… but construction is disruptive </a:t>
            </a:r>
          </a:p>
          <a:p>
            <a:pPr marL="0" indent="0">
              <a:buNone/>
            </a:pPr>
            <a:endParaRPr lang="en-US" dirty="0">
              <a:latin typeface="Baskerville Old Face" panose="02020602080505020303" pitchFamily="18" charset="0"/>
            </a:endParaRPr>
          </a:p>
          <a:p>
            <a:r>
              <a:rPr lang="en-US" dirty="0">
                <a:latin typeface="Baskerville Old Face" panose="02020602080505020303" pitchFamily="18" charset="0"/>
              </a:rPr>
              <a:t>Potential changes in utility payments as some PHAs switch from </a:t>
            </a:r>
            <a:br>
              <a:rPr lang="en-US" dirty="0">
                <a:latin typeface="Baskerville Old Face" panose="02020602080505020303" pitchFamily="18" charset="0"/>
              </a:rPr>
            </a:br>
            <a:r>
              <a:rPr lang="en-US" dirty="0">
                <a:latin typeface="Baskerville Old Face" panose="02020602080505020303" pitchFamily="18" charset="0"/>
              </a:rPr>
              <a:t>tenant-paid to owner-paid utilities and other PHAs do the reverse</a:t>
            </a:r>
          </a:p>
          <a:p>
            <a:r>
              <a:rPr lang="en-US" dirty="0">
                <a:latin typeface="Baskerville Old Face" panose="02020602080505020303" pitchFamily="18" charset="0"/>
              </a:rPr>
              <a:t>Potential new partners and new people involved</a:t>
            </a:r>
          </a:p>
          <a:p>
            <a:r>
              <a:rPr lang="en-US" dirty="0">
                <a:latin typeface="Baskerville Old Face" panose="02020602080505020303" pitchFamily="18" charset="0"/>
              </a:rPr>
              <a:t>New partners may want a new property management agent (we’ll come back to this)</a:t>
            </a:r>
          </a:p>
        </p:txBody>
      </p:sp>
      <p:sp>
        <p:nvSpPr>
          <p:cNvPr id="11" name="Slide Number Placeholder 2">
            <a:extLst>
              <a:ext uri="{FF2B5EF4-FFF2-40B4-BE49-F238E27FC236}">
                <a16:creationId xmlns:a16="http://schemas.microsoft.com/office/drawing/2014/main" id="{FE2E4D90-3DDB-F5DC-19C0-8155FA3D1003}"/>
              </a:ext>
            </a:extLst>
          </p:cNvPr>
          <p:cNvSpPr>
            <a:spLocks noGrp="1"/>
          </p:cNvSpPr>
          <p:nvPr>
            <p:ph type="sldNum" sz="quarter" idx="12"/>
          </p:nvPr>
        </p:nvSpPr>
        <p:spPr>
          <a:xfrm>
            <a:off x="9394940" y="6454145"/>
            <a:ext cx="2743200" cy="365125"/>
          </a:xfrm>
        </p:spPr>
        <p:txBody>
          <a:bodyPr/>
          <a:lstStyle/>
          <a:p>
            <a:fld id="{C5BC01AA-E1B4-AE42-AF2F-F90BE03D1AD2}" type="slidenum">
              <a:rPr lang="en-US" smtClean="0">
                <a:latin typeface="Baskerville Old Face" panose="02020602080505020303" pitchFamily="18" charset="0"/>
              </a:rPr>
              <a:t>27</a:t>
            </a:fld>
            <a:endParaRPr lang="en-US" dirty="0">
              <a:latin typeface="Baskerville Old Face" panose="02020602080505020303" pitchFamily="18" charset="0"/>
            </a:endParaRPr>
          </a:p>
        </p:txBody>
      </p:sp>
    </p:spTree>
    <p:extLst>
      <p:ext uri="{BB962C8B-B14F-4D97-AF65-F5344CB8AC3E}">
        <p14:creationId xmlns:p14="http://schemas.microsoft.com/office/powerpoint/2010/main" val="1800291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sitting at a table&#10;&#10;Description automatically generated with medium confidence">
            <a:extLst>
              <a:ext uri="{FF2B5EF4-FFF2-40B4-BE49-F238E27FC236}">
                <a16:creationId xmlns:a16="http://schemas.microsoft.com/office/drawing/2014/main" id="{11A007FB-7FF1-5D9A-79F7-2689D28C0D16}"/>
              </a:ext>
            </a:extLst>
          </p:cNvPr>
          <p:cNvPicPr>
            <a:picLocks noChangeAspect="1"/>
          </p:cNvPicPr>
          <p:nvPr/>
        </p:nvPicPr>
        <p:blipFill rotWithShape="1">
          <a:blip r:embed="rId2"/>
          <a:srcRect t="25897" r="-2" b="1726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l="34693" r="24582" b="1"/>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2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a:extLst>
              <a:ext uri="{FF2B5EF4-FFF2-40B4-BE49-F238E27FC236}">
                <a16:creationId xmlns:a16="http://schemas.microsoft.com/office/drawing/2014/main" id="{A962E9B2-D79E-928A-E6A6-8BA8669E5110}"/>
              </a:ext>
            </a:extLst>
          </p:cNvPr>
          <p:cNvSpPr txBox="1">
            <a:spLocks/>
          </p:cNvSpPr>
          <p:nvPr/>
        </p:nvSpPr>
        <p:spPr>
          <a:xfrm>
            <a:off x="448056" y="859536"/>
            <a:ext cx="4832802" cy="124358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en-US" sz="3400" kern="1200">
                <a:solidFill>
                  <a:schemeClr val="tx1"/>
                </a:solidFill>
                <a:latin typeface="+mj-lt"/>
                <a:ea typeface="+mj-ea"/>
                <a:cs typeface="+mj-cs"/>
              </a:rPr>
              <a:t>Consultation Prior to Conversion</a:t>
            </a:r>
          </a:p>
        </p:txBody>
      </p:sp>
      <p:sp>
        <p:nvSpPr>
          <p:cNvPr id="18" name="Rectangle 2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2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587A132B-8441-7169-DDB0-ACF48425F6EA}"/>
              </a:ext>
            </a:extLst>
          </p:cNvPr>
          <p:cNvSpPr>
            <a:spLocks noGrp="1"/>
          </p:cNvSpPr>
          <p:nvPr>
            <p:ph idx="1"/>
          </p:nvPr>
        </p:nvSpPr>
        <p:spPr>
          <a:xfrm>
            <a:off x="277402" y="2194561"/>
            <a:ext cx="5219272" cy="4645142"/>
          </a:xfrm>
        </p:spPr>
        <p:txBody>
          <a:bodyPr vert="horz" lIns="91440" tIns="45720" rIns="91440" bIns="45720" rtlCol="0">
            <a:normAutofit/>
          </a:bodyPr>
          <a:lstStyle/>
          <a:p>
            <a:pPr>
              <a:spcAft>
                <a:spcPts val="600"/>
              </a:spcAft>
            </a:pPr>
            <a:r>
              <a:rPr lang="en-US" sz="2400" b="1">
                <a:solidFill>
                  <a:schemeClr val="accent3"/>
                </a:solidFill>
              </a:rPr>
              <a:t>Resident meetings </a:t>
            </a:r>
            <a:r>
              <a:rPr lang="en-US" sz="2400"/>
              <a:t>required prior to application and periodic additional meetings required following CHAP issuance</a:t>
            </a:r>
          </a:p>
          <a:p>
            <a:pPr>
              <a:spcAft>
                <a:spcPts val="600"/>
              </a:spcAft>
            </a:pPr>
            <a:r>
              <a:rPr lang="en-US" sz="2400" b="1">
                <a:solidFill>
                  <a:schemeClr val="accent3"/>
                </a:solidFill>
              </a:rPr>
              <a:t>Resident notices</a:t>
            </a:r>
            <a:r>
              <a:rPr lang="en-US" sz="2400"/>
              <a:t>:</a:t>
            </a:r>
          </a:p>
          <a:p>
            <a:pPr lvl="1">
              <a:spcAft>
                <a:spcPts val="600"/>
              </a:spcAft>
            </a:pPr>
            <a:r>
              <a:rPr lang="en-US"/>
              <a:t>RAD Information Notice (RIN) prior to resident meetings</a:t>
            </a:r>
          </a:p>
          <a:p>
            <a:pPr lvl="1">
              <a:spcAft>
                <a:spcPts val="600"/>
              </a:spcAft>
            </a:pPr>
            <a:r>
              <a:rPr lang="en-US"/>
              <a:t>General Information Notices (GIN) - for URA</a:t>
            </a:r>
          </a:p>
          <a:p>
            <a:pPr>
              <a:spcAft>
                <a:spcPts val="600"/>
              </a:spcAft>
            </a:pPr>
            <a:r>
              <a:rPr lang="en-US" sz="2400"/>
              <a:t>RAD conversion is a </a:t>
            </a:r>
            <a:r>
              <a:rPr lang="en-US" sz="2400" b="1">
                <a:solidFill>
                  <a:schemeClr val="accent3"/>
                </a:solidFill>
              </a:rPr>
              <a:t>Significant Amendment to the PHA plan</a:t>
            </a:r>
          </a:p>
        </p:txBody>
      </p:sp>
    </p:spTree>
    <p:extLst>
      <p:ext uri="{BB962C8B-B14F-4D97-AF65-F5344CB8AC3E}">
        <p14:creationId xmlns:p14="http://schemas.microsoft.com/office/powerpoint/2010/main" val="3351248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87A132B-8441-7169-DDB0-ACF48425F6EA}"/>
              </a:ext>
            </a:extLst>
          </p:cNvPr>
          <p:cNvSpPr>
            <a:spLocks noGrp="1"/>
          </p:cNvSpPr>
          <p:nvPr>
            <p:ph idx="1"/>
          </p:nvPr>
        </p:nvSpPr>
        <p:spPr>
          <a:xfrm>
            <a:off x="838200" y="1598799"/>
            <a:ext cx="10515600" cy="4941849"/>
          </a:xfrm>
        </p:spPr>
        <p:txBody>
          <a:bodyPr>
            <a:normAutofit/>
          </a:bodyPr>
          <a:lstStyle/>
          <a:p>
            <a:pPr>
              <a:spcAft>
                <a:spcPts val="600"/>
              </a:spcAft>
            </a:pPr>
            <a:r>
              <a:rPr lang="en-US" sz="2400"/>
              <a:t>Residents have a </a:t>
            </a:r>
            <a:r>
              <a:rPr lang="en-US" sz="2400" b="1">
                <a:solidFill>
                  <a:srgbClr val="0070C0"/>
                </a:solidFill>
              </a:rPr>
              <a:t>right to return </a:t>
            </a:r>
            <a:r>
              <a:rPr lang="en-US" sz="2400"/>
              <a:t>post-rehab </a:t>
            </a:r>
            <a:endParaRPr lang="en-US" sz="2400">
              <a:cs typeface="Calibri"/>
            </a:endParaRPr>
          </a:p>
          <a:p>
            <a:pPr>
              <a:spcAft>
                <a:spcPts val="600"/>
              </a:spcAft>
            </a:pPr>
            <a:r>
              <a:rPr lang="en-US" sz="2400" b="1">
                <a:solidFill>
                  <a:srgbClr val="0070C0"/>
                </a:solidFill>
              </a:rPr>
              <a:t>Prohibition on re-screening </a:t>
            </a:r>
            <a:r>
              <a:rPr lang="en-US" sz="2400"/>
              <a:t>residents upon “move-in” to the Section 8 property</a:t>
            </a:r>
            <a:endParaRPr lang="en-US" sz="2400">
              <a:cs typeface="Calibri"/>
            </a:endParaRPr>
          </a:p>
          <a:p>
            <a:pPr>
              <a:spcAft>
                <a:spcPts val="600"/>
              </a:spcAft>
            </a:pPr>
            <a:r>
              <a:rPr lang="en-US" sz="2400"/>
              <a:t>Uniform Relocation Act (URA) applies, and, in some cases, </a:t>
            </a:r>
            <a:r>
              <a:rPr lang="en-US" sz="2400" b="1">
                <a:solidFill>
                  <a:srgbClr val="0070C0"/>
                </a:solidFill>
              </a:rPr>
              <a:t>relocation protections </a:t>
            </a:r>
            <a:r>
              <a:rPr lang="en-US" sz="2400"/>
              <a:t>are more extensive than URA requirements</a:t>
            </a:r>
          </a:p>
          <a:p>
            <a:pPr>
              <a:spcAft>
                <a:spcPts val="600"/>
              </a:spcAft>
            </a:pPr>
            <a:r>
              <a:rPr lang="en-US" sz="2400"/>
              <a:t>No relocation activities can occur until the execution of the RAD Conversion Commitment</a:t>
            </a:r>
          </a:p>
          <a:p>
            <a:pPr>
              <a:spcAft>
                <a:spcPts val="600"/>
              </a:spcAft>
            </a:pPr>
            <a:r>
              <a:rPr lang="en-US" sz="2400"/>
              <a:t>Common relocation options include:</a:t>
            </a:r>
            <a:endParaRPr lang="en-US"/>
          </a:p>
        </p:txBody>
      </p:sp>
      <p:grpSp>
        <p:nvGrpSpPr>
          <p:cNvPr id="19" name="Group 18">
            <a:extLst>
              <a:ext uri="{FF2B5EF4-FFF2-40B4-BE49-F238E27FC236}">
                <a16:creationId xmlns:a16="http://schemas.microsoft.com/office/drawing/2014/main" id="{E33A67FD-F106-A344-6015-4CBDF4C467FD}"/>
              </a:ext>
            </a:extLst>
          </p:cNvPr>
          <p:cNvGrpSpPr/>
          <p:nvPr/>
        </p:nvGrpSpPr>
        <p:grpSpPr>
          <a:xfrm>
            <a:off x="2033486" y="4945692"/>
            <a:ext cx="8125026" cy="1593220"/>
            <a:chOff x="1872827" y="4851545"/>
            <a:chExt cx="8125026" cy="1593220"/>
          </a:xfrm>
        </p:grpSpPr>
        <p:sp>
          <p:nvSpPr>
            <p:cNvPr id="9" name="Oval 8">
              <a:extLst>
                <a:ext uri="{FF2B5EF4-FFF2-40B4-BE49-F238E27FC236}">
                  <a16:creationId xmlns:a16="http://schemas.microsoft.com/office/drawing/2014/main" id="{482020C3-9D3F-41E9-D629-42715CFAEBE8}"/>
                </a:ext>
              </a:extLst>
            </p:cNvPr>
            <p:cNvSpPr/>
            <p:nvPr/>
          </p:nvSpPr>
          <p:spPr>
            <a:xfrm>
              <a:off x="8404894" y="4851545"/>
              <a:ext cx="1592959" cy="1593220"/>
            </a:xfrm>
            <a:prstGeom prst="ellipse">
              <a:avLst/>
            </a:prstGeom>
            <a:no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958EA4B1-7A6B-D83A-BCBD-99F14C843285}"/>
                </a:ext>
              </a:extLst>
            </p:cNvPr>
            <p:cNvSpPr/>
            <p:nvPr/>
          </p:nvSpPr>
          <p:spPr>
            <a:xfrm>
              <a:off x="8457456" y="4904662"/>
              <a:ext cx="1486988" cy="1486987"/>
            </a:xfrm>
            <a:custGeom>
              <a:avLst/>
              <a:gdLst>
                <a:gd name="connsiteX0" fmla="*/ 0 w 1486988"/>
                <a:gd name="connsiteY0" fmla="*/ 743494 h 1486987"/>
                <a:gd name="connsiteX1" fmla="*/ 743494 w 1486988"/>
                <a:gd name="connsiteY1" fmla="*/ 0 h 1486987"/>
                <a:gd name="connsiteX2" fmla="*/ 1486988 w 1486988"/>
                <a:gd name="connsiteY2" fmla="*/ 743494 h 1486987"/>
                <a:gd name="connsiteX3" fmla="*/ 743494 w 1486988"/>
                <a:gd name="connsiteY3" fmla="*/ 1486988 h 1486987"/>
                <a:gd name="connsiteX4" fmla="*/ 0 w 1486988"/>
                <a:gd name="connsiteY4" fmla="*/ 743494 h 148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988" h="1486987">
                  <a:moveTo>
                    <a:pt x="0" y="743494"/>
                  </a:moveTo>
                  <a:cubicBezTo>
                    <a:pt x="0" y="332874"/>
                    <a:pt x="332874" y="0"/>
                    <a:pt x="743494" y="0"/>
                  </a:cubicBezTo>
                  <a:cubicBezTo>
                    <a:pt x="1154114" y="0"/>
                    <a:pt x="1486988" y="332874"/>
                    <a:pt x="1486988" y="743494"/>
                  </a:cubicBezTo>
                  <a:cubicBezTo>
                    <a:pt x="1486988" y="1154114"/>
                    <a:pt x="1154114" y="1486988"/>
                    <a:pt x="743494" y="1486988"/>
                  </a:cubicBezTo>
                  <a:cubicBezTo>
                    <a:pt x="332874" y="1486988"/>
                    <a:pt x="0" y="1154114"/>
                    <a:pt x="0" y="743494"/>
                  </a:cubicBezTo>
                  <a:close/>
                </a:path>
              </a:pathLst>
            </a:custGeom>
            <a:no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6920" tIns="236596" rIns="236073" bIns="236598" numCol="1" spcCol="1270" anchor="ctr" anchorCtr="0">
              <a:noAutofit/>
            </a:bodyPr>
            <a:lstStyle/>
            <a:p>
              <a:pPr marL="0" lvl="0" indent="0" algn="ctr" defTabSz="844550">
                <a:lnSpc>
                  <a:spcPct val="90000"/>
                </a:lnSpc>
                <a:spcBef>
                  <a:spcPct val="0"/>
                </a:spcBef>
                <a:spcAft>
                  <a:spcPct val="35000"/>
                </a:spcAft>
                <a:buNone/>
              </a:pPr>
              <a:r>
                <a:rPr lang="en-US" sz="1900" kern="1200"/>
                <a:t>PHA housing vouchers</a:t>
              </a:r>
            </a:p>
          </p:txBody>
        </p:sp>
        <p:sp>
          <p:nvSpPr>
            <p:cNvPr id="12" name="Freeform: Shape 11">
              <a:extLst>
                <a:ext uri="{FF2B5EF4-FFF2-40B4-BE49-F238E27FC236}">
                  <a16:creationId xmlns:a16="http://schemas.microsoft.com/office/drawing/2014/main" id="{A83E314E-5D42-0EF5-8BB1-713FC3DCB5C2}"/>
                </a:ext>
              </a:extLst>
            </p:cNvPr>
            <p:cNvSpPr/>
            <p:nvPr/>
          </p:nvSpPr>
          <p:spPr>
            <a:xfrm>
              <a:off x="6811935" y="4904662"/>
              <a:ext cx="1486988" cy="1486987"/>
            </a:xfrm>
            <a:custGeom>
              <a:avLst/>
              <a:gdLst>
                <a:gd name="connsiteX0" fmla="*/ 0 w 1486988"/>
                <a:gd name="connsiteY0" fmla="*/ 743494 h 1486987"/>
                <a:gd name="connsiteX1" fmla="*/ 743494 w 1486988"/>
                <a:gd name="connsiteY1" fmla="*/ 0 h 1486987"/>
                <a:gd name="connsiteX2" fmla="*/ 1486988 w 1486988"/>
                <a:gd name="connsiteY2" fmla="*/ 743494 h 1486987"/>
                <a:gd name="connsiteX3" fmla="*/ 743494 w 1486988"/>
                <a:gd name="connsiteY3" fmla="*/ 1486988 h 1486987"/>
                <a:gd name="connsiteX4" fmla="*/ 0 w 1486988"/>
                <a:gd name="connsiteY4" fmla="*/ 743494 h 148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988" h="1486987">
                  <a:moveTo>
                    <a:pt x="0" y="743494"/>
                  </a:moveTo>
                  <a:cubicBezTo>
                    <a:pt x="0" y="332874"/>
                    <a:pt x="332874" y="0"/>
                    <a:pt x="743494" y="0"/>
                  </a:cubicBezTo>
                  <a:cubicBezTo>
                    <a:pt x="1154114" y="0"/>
                    <a:pt x="1486988" y="332874"/>
                    <a:pt x="1486988" y="743494"/>
                  </a:cubicBezTo>
                  <a:cubicBezTo>
                    <a:pt x="1486988" y="1154114"/>
                    <a:pt x="1154114" y="1486988"/>
                    <a:pt x="743494" y="1486988"/>
                  </a:cubicBezTo>
                  <a:cubicBezTo>
                    <a:pt x="332874" y="1486988"/>
                    <a:pt x="0" y="1154114"/>
                    <a:pt x="0" y="743494"/>
                  </a:cubicBezTo>
                  <a:close/>
                </a:path>
              </a:pathLst>
            </a:custGeom>
            <a:ln>
              <a:solidFill>
                <a:schemeClr val="accent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6072" tIns="236596" rIns="236921" bIns="236598" numCol="1" spcCol="1270" anchor="ctr" anchorCtr="0">
              <a:noAutofit/>
            </a:bodyPr>
            <a:lstStyle/>
            <a:p>
              <a:pPr marL="0" lvl="0" indent="0" algn="ctr" defTabSz="844550">
                <a:lnSpc>
                  <a:spcPct val="90000"/>
                </a:lnSpc>
                <a:spcBef>
                  <a:spcPct val="0"/>
                </a:spcBef>
                <a:spcAft>
                  <a:spcPct val="35000"/>
                </a:spcAft>
                <a:buNone/>
              </a:pPr>
              <a:r>
                <a:rPr lang="en-US" sz="1900" kern="1200"/>
                <a:t>Private housing</a:t>
              </a:r>
            </a:p>
          </p:txBody>
        </p:sp>
        <p:sp>
          <p:nvSpPr>
            <p:cNvPr id="14" name="Freeform: Shape 13">
              <a:extLst>
                <a:ext uri="{FF2B5EF4-FFF2-40B4-BE49-F238E27FC236}">
                  <a16:creationId xmlns:a16="http://schemas.microsoft.com/office/drawing/2014/main" id="{ED663E61-8364-0D40-57F3-56E40548EF6E}"/>
                </a:ext>
              </a:extLst>
            </p:cNvPr>
            <p:cNvSpPr/>
            <p:nvPr/>
          </p:nvSpPr>
          <p:spPr>
            <a:xfrm>
              <a:off x="5165565" y="4904662"/>
              <a:ext cx="1486988" cy="1486987"/>
            </a:xfrm>
            <a:custGeom>
              <a:avLst/>
              <a:gdLst>
                <a:gd name="connsiteX0" fmla="*/ 0 w 1486988"/>
                <a:gd name="connsiteY0" fmla="*/ 743494 h 1486987"/>
                <a:gd name="connsiteX1" fmla="*/ 743494 w 1486988"/>
                <a:gd name="connsiteY1" fmla="*/ 0 h 1486987"/>
                <a:gd name="connsiteX2" fmla="*/ 1486988 w 1486988"/>
                <a:gd name="connsiteY2" fmla="*/ 743494 h 1486987"/>
                <a:gd name="connsiteX3" fmla="*/ 743494 w 1486988"/>
                <a:gd name="connsiteY3" fmla="*/ 1486988 h 1486987"/>
                <a:gd name="connsiteX4" fmla="*/ 0 w 1486988"/>
                <a:gd name="connsiteY4" fmla="*/ 743494 h 148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988" h="1486987">
                  <a:moveTo>
                    <a:pt x="0" y="743494"/>
                  </a:moveTo>
                  <a:cubicBezTo>
                    <a:pt x="0" y="332874"/>
                    <a:pt x="332874" y="0"/>
                    <a:pt x="743494" y="0"/>
                  </a:cubicBezTo>
                  <a:cubicBezTo>
                    <a:pt x="1154114" y="0"/>
                    <a:pt x="1486988" y="332874"/>
                    <a:pt x="1486988" y="743494"/>
                  </a:cubicBezTo>
                  <a:cubicBezTo>
                    <a:pt x="1486988" y="1154114"/>
                    <a:pt x="1154114" y="1486988"/>
                    <a:pt x="743494" y="1486988"/>
                  </a:cubicBezTo>
                  <a:cubicBezTo>
                    <a:pt x="332874" y="1486988"/>
                    <a:pt x="0" y="1154114"/>
                    <a:pt x="0" y="743494"/>
                  </a:cubicBezTo>
                  <a:close/>
                </a:path>
              </a:pathLst>
            </a:custGeom>
            <a:ln>
              <a:solidFill>
                <a:schemeClr val="accent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6073" tIns="236596" rIns="236920" bIns="236598" numCol="1" spcCol="1270" anchor="ctr" anchorCtr="0">
              <a:noAutofit/>
            </a:bodyPr>
            <a:lstStyle/>
            <a:p>
              <a:pPr marL="0" lvl="0" indent="0" algn="ctr" defTabSz="844550">
                <a:lnSpc>
                  <a:spcPct val="90000"/>
                </a:lnSpc>
                <a:spcBef>
                  <a:spcPct val="0"/>
                </a:spcBef>
                <a:spcAft>
                  <a:spcPct val="35000"/>
                </a:spcAft>
                <a:buNone/>
              </a:pPr>
              <a:r>
                <a:rPr lang="en-US" sz="1900" kern="1200"/>
                <a:t>Other affordable housing</a:t>
              </a:r>
            </a:p>
          </p:txBody>
        </p:sp>
        <p:sp>
          <p:nvSpPr>
            <p:cNvPr id="16" name="Freeform: Shape 15">
              <a:extLst>
                <a:ext uri="{FF2B5EF4-FFF2-40B4-BE49-F238E27FC236}">
                  <a16:creationId xmlns:a16="http://schemas.microsoft.com/office/drawing/2014/main" id="{5ED4E06E-B336-A783-4D5B-C744C0D1947B}"/>
                </a:ext>
              </a:extLst>
            </p:cNvPr>
            <p:cNvSpPr/>
            <p:nvPr/>
          </p:nvSpPr>
          <p:spPr>
            <a:xfrm>
              <a:off x="3519196" y="4904662"/>
              <a:ext cx="1486988" cy="1486987"/>
            </a:xfrm>
            <a:custGeom>
              <a:avLst/>
              <a:gdLst>
                <a:gd name="connsiteX0" fmla="*/ 0 w 1486988"/>
                <a:gd name="connsiteY0" fmla="*/ 743494 h 1486987"/>
                <a:gd name="connsiteX1" fmla="*/ 743494 w 1486988"/>
                <a:gd name="connsiteY1" fmla="*/ 0 h 1486987"/>
                <a:gd name="connsiteX2" fmla="*/ 1486988 w 1486988"/>
                <a:gd name="connsiteY2" fmla="*/ 743494 h 1486987"/>
                <a:gd name="connsiteX3" fmla="*/ 743494 w 1486988"/>
                <a:gd name="connsiteY3" fmla="*/ 1486988 h 1486987"/>
                <a:gd name="connsiteX4" fmla="*/ 0 w 1486988"/>
                <a:gd name="connsiteY4" fmla="*/ 743494 h 148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988" h="1486987">
                  <a:moveTo>
                    <a:pt x="0" y="743494"/>
                  </a:moveTo>
                  <a:cubicBezTo>
                    <a:pt x="0" y="332874"/>
                    <a:pt x="332874" y="0"/>
                    <a:pt x="743494" y="0"/>
                  </a:cubicBezTo>
                  <a:cubicBezTo>
                    <a:pt x="1154114" y="0"/>
                    <a:pt x="1486988" y="332874"/>
                    <a:pt x="1486988" y="743494"/>
                  </a:cubicBezTo>
                  <a:cubicBezTo>
                    <a:pt x="1486988" y="1154114"/>
                    <a:pt x="1154114" y="1486988"/>
                    <a:pt x="743494" y="1486988"/>
                  </a:cubicBezTo>
                  <a:cubicBezTo>
                    <a:pt x="332874" y="1486988"/>
                    <a:pt x="0" y="1154114"/>
                    <a:pt x="0" y="743494"/>
                  </a:cubicBezTo>
                  <a:close/>
                </a:path>
              </a:pathLst>
            </a:custGeom>
            <a:ln>
              <a:solidFill>
                <a:schemeClr val="accent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6920" tIns="236596" rIns="236073" bIns="236598" numCol="1" spcCol="1270" anchor="ctr" anchorCtr="0">
              <a:noAutofit/>
            </a:bodyPr>
            <a:lstStyle/>
            <a:p>
              <a:pPr marL="0" lvl="0" indent="0" algn="ctr" defTabSz="844550">
                <a:lnSpc>
                  <a:spcPct val="90000"/>
                </a:lnSpc>
                <a:spcBef>
                  <a:spcPct val="0"/>
                </a:spcBef>
                <a:spcAft>
                  <a:spcPct val="35000"/>
                </a:spcAft>
                <a:buNone/>
              </a:pPr>
              <a:r>
                <a:rPr lang="en-US" sz="1900" kern="1200"/>
                <a:t>Other public housing</a:t>
              </a:r>
            </a:p>
          </p:txBody>
        </p:sp>
        <p:sp>
          <p:nvSpPr>
            <p:cNvPr id="18" name="Freeform: Shape 17">
              <a:extLst>
                <a:ext uri="{FF2B5EF4-FFF2-40B4-BE49-F238E27FC236}">
                  <a16:creationId xmlns:a16="http://schemas.microsoft.com/office/drawing/2014/main" id="{EA4AE7AF-DC8C-B4AC-4A4C-A29E6D42DDF0}"/>
                </a:ext>
              </a:extLst>
            </p:cNvPr>
            <p:cNvSpPr/>
            <p:nvPr/>
          </p:nvSpPr>
          <p:spPr>
            <a:xfrm>
              <a:off x="1872827" y="4904662"/>
              <a:ext cx="1486988" cy="1486987"/>
            </a:xfrm>
            <a:custGeom>
              <a:avLst/>
              <a:gdLst>
                <a:gd name="connsiteX0" fmla="*/ 0 w 1486988"/>
                <a:gd name="connsiteY0" fmla="*/ 743494 h 1486987"/>
                <a:gd name="connsiteX1" fmla="*/ 743494 w 1486988"/>
                <a:gd name="connsiteY1" fmla="*/ 0 h 1486987"/>
                <a:gd name="connsiteX2" fmla="*/ 1486988 w 1486988"/>
                <a:gd name="connsiteY2" fmla="*/ 743494 h 1486987"/>
                <a:gd name="connsiteX3" fmla="*/ 743494 w 1486988"/>
                <a:gd name="connsiteY3" fmla="*/ 1486988 h 1486987"/>
                <a:gd name="connsiteX4" fmla="*/ 0 w 1486988"/>
                <a:gd name="connsiteY4" fmla="*/ 743494 h 148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988" h="1486987">
                  <a:moveTo>
                    <a:pt x="0" y="743494"/>
                  </a:moveTo>
                  <a:cubicBezTo>
                    <a:pt x="0" y="332874"/>
                    <a:pt x="332874" y="0"/>
                    <a:pt x="743494" y="0"/>
                  </a:cubicBezTo>
                  <a:cubicBezTo>
                    <a:pt x="1154114" y="0"/>
                    <a:pt x="1486988" y="332874"/>
                    <a:pt x="1486988" y="743494"/>
                  </a:cubicBezTo>
                  <a:cubicBezTo>
                    <a:pt x="1486988" y="1154114"/>
                    <a:pt x="1154114" y="1486988"/>
                    <a:pt x="743494" y="1486988"/>
                  </a:cubicBezTo>
                  <a:cubicBezTo>
                    <a:pt x="332874" y="1486988"/>
                    <a:pt x="0" y="1154114"/>
                    <a:pt x="0" y="743494"/>
                  </a:cubicBezTo>
                  <a:close/>
                </a:path>
              </a:pathLst>
            </a:custGeom>
            <a:ln>
              <a:solidFill>
                <a:schemeClr val="accent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6920" tIns="236596" rIns="236073" bIns="236598" numCol="1" spcCol="1270" anchor="ctr" anchorCtr="0">
              <a:noAutofit/>
            </a:bodyPr>
            <a:lstStyle/>
            <a:p>
              <a:pPr marL="0" lvl="0" indent="0" algn="ctr" defTabSz="844550">
                <a:lnSpc>
                  <a:spcPct val="90000"/>
                </a:lnSpc>
                <a:spcBef>
                  <a:spcPct val="0"/>
                </a:spcBef>
                <a:spcAft>
                  <a:spcPct val="35000"/>
                </a:spcAft>
                <a:buNone/>
              </a:pPr>
              <a:r>
                <a:rPr lang="en-US" sz="1900" kern="1200"/>
                <a:t>On-site</a:t>
              </a:r>
            </a:p>
          </p:txBody>
        </p:sp>
      </p:grpSp>
      <p:pic>
        <p:nvPicPr>
          <p:cNvPr id="7" name="Picture 6" descr="This is the standard banner for presentations. ">
            <a:extLst>
              <a:ext uri="{FF2B5EF4-FFF2-40B4-BE49-F238E27FC236}">
                <a16:creationId xmlns:a16="http://schemas.microsoft.com/office/drawing/2014/main" id="{824C4F54-B3F7-8CC5-1F77-7636F4E48A0A}"/>
              </a:ext>
            </a:extLst>
          </p:cNvPr>
          <p:cNvPicPr>
            <a:picLocks noChangeAspect="1"/>
          </p:cNvPicPr>
          <p:nvPr/>
        </p:nvPicPr>
        <p:blipFill rotWithShape="1">
          <a:blip r:embed="rId2"/>
          <a:srcRect t="41622"/>
          <a:stretch/>
        </p:blipFill>
        <p:spPr>
          <a:xfrm>
            <a:off x="0" y="0"/>
            <a:ext cx="12192000" cy="1334530"/>
          </a:xfrm>
          <a:prstGeom prst="rect">
            <a:avLst/>
          </a:prstGeom>
        </p:spPr>
      </p:pic>
      <p:sp>
        <p:nvSpPr>
          <p:cNvPr id="8" name="Title 5">
            <a:extLst>
              <a:ext uri="{FF2B5EF4-FFF2-40B4-BE49-F238E27FC236}">
                <a16:creationId xmlns:a16="http://schemas.microsoft.com/office/drawing/2014/main" id="{97081549-EC73-2482-ACD7-F6DA9164552F}"/>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Relocation and Right of Return</a:t>
            </a:r>
          </a:p>
        </p:txBody>
      </p:sp>
      <p:sp>
        <p:nvSpPr>
          <p:cNvPr id="2" name="Slide Number Placeholder 1">
            <a:extLst>
              <a:ext uri="{FF2B5EF4-FFF2-40B4-BE49-F238E27FC236}">
                <a16:creationId xmlns:a16="http://schemas.microsoft.com/office/drawing/2014/main" id="{F909F212-D954-6406-C827-6932986D9A7E}"/>
              </a:ext>
            </a:extLst>
          </p:cNvPr>
          <p:cNvSpPr>
            <a:spLocks noGrp="1"/>
          </p:cNvSpPr>
          <p:nvPr>
            <p:ph type="sldNum" sz="quarter" idx="12"/>
          </p:nvPr>
        </p:nvSpPr>
        <p:spPr/>
        <p:txBody>
          <a:bodyPr/>
          <a:lstStyle/>
          <a:p>
            <a:fld id="{C5BC01AA-E1B4-AE42-AF2F-F90BE03D1AD2}" type="slidenum">
              <a:rPr lang="en-US" smtClean="0"/>
              <a:t>29</a:t>
            </a:fld>
            <a:endParaRPr lang="en-US"/>
          </a:p>
        </p:txBody>
      </p:sp>
    </p:spTree>
    <p:extLst>
      <p:ext uri="{BB962C8B-B14F-4D97-AF65-F5344CB8AC3E}">
        <p14:creationId xmlns:p14="http://schemas.microsoft.com/office/powerpoint/2010/main" val="155684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What is RAD?</a:t>
            </a:r>
          </a:p>
        </p:txBody>
      </p:sp>
      <p:sp>
        <p:nvSpPr>
          <p:cNvPr id="5" name="Content Placeholder 4">
            <a:extLst>
              <a:ext uri="{FF2B5EF4-FFF2-40B4-BE49-F238E27FC236}">
                <a16:creationId xmlns:a16="http://schemas.microsoft.com/office/drawing/2014/main" id="{95951DDB-0CC6-AD68-CA73-EE4403ABAB27}"/>
              </a:ext>
            </a:extLst>
          </p:cNvPr>
          <p:cNvSpPr>
            <a:spLocks noGrp="1"/>
          </p:cNvSpPr>
          <p:nvPr>
            <p:ph idx="1"/>
          </p:nvPr>
        </p:nvSpPr>
        <p:spPr/>
        <p:txBody>
          <a:bodyPr>
            <a:normAutofit/>
          </a:bodyPr>
          <a:lstStyle/>
          <a:p>
            <a:pPr marL="0" indent="0">
              <a:buNone/>
            </a:pPr>
            <a:r>
              <a:rPr lang="en-US" sz="3200" dirty="0"/>
              <a:t>RAD allows PHAs to convert their Section 9 ACC to a Section 8 Project-based Voucher (PBV) or Project-based Rental Assistance (PBRA) contract.  This is a powerful tool to preserve and improve public housing properties.</a:t>
            </a:r>
          </a:p>
        </p:txBody>
      </p:sp>
      <p:pic>
        <p:nvPicPr>
          <p:cNvPr id="8" name="Picture 7">
            <a:extLst>
              <a:ext uri="{FF2B5EF4-FFF2-40B4-BE49-F238E27FC236}">
                <a16:creationId xmlns:a16="http://schemas.microsoft.com/office/drawing/2014/main" id="{EB948C82-1692-3268-640A-0B3C15F2D810}"/>
              </a:ext>
            </a:extLst>
          </p:cNvPr>
          <p:cNvPicPr>
            <a:picLocks noChangeAspect="1"/>
          </p:cNvPicPr>
          <p:nvPr/>
        </p:nvPicPr>
        <p:blipFill>
          <a:blip r:embed="rId4"/>
          <a:stretch>
            <a:fillRect/>
          </a:stretch>
        </p:blipFill>
        <p:spPr>
          <a:xfrm>
            <a:off x="1482436" y="4044452"/>
            <a:ext cx="5214757" cy="2287081"/>
          </a:xfrm>
          <a:prstGeom prst="rect">
            <a:avLst/>
          </a:prstGeom>
        </p:spPr>
      </p:pic>
      <p:pic>
        <p:nvPicPr>
          <p:cNvPr id="12" name="Picture 11">
            <a:extLst>
              <a:ext uri="{FF2B5EF4-FFF2-40B4-BE49-F238E27FC236}">
                <a16:creationId xmlns:a16="http://schemas.microsoft.com/office/drawing/2014/main" id="{83A150A0-3A4D-ADE4-AA85-1A4414C2B2BE}"/>
              </a:ext>
            </a:extLst>
          </p:cNvPr>
          <p:cNvPicPr>
            <a:picLocks noChangeAspect="1"/>
          </p:cNvPicPr>
          <p:nvPr/>
        </p:nvPicPr>
        <p:blipFill>
          <a:blip r:embed="rId5"/>
          <a:stretch>
            <a:fillRect/>
          </a:stretch>
        </p:blipFill>
        <p:spPr>
          <a:xfrm>
            <a:off x="7221680" y="4044452"/>
            <a:ext cx="3311237" cy="2263913"/>
          </a:xfrm>
          <a:prstGeom prst="rect">
            <a:avLst/>
          </a:prstGeom>
        </p:spPr>
      </p:pic>
      <p:sp>
        <p:nvSpPr>
          <p:cNvPr id="3" name="Slide Number Placeholder 2">
            <a:extLst>
              <a:ext uri="{FF2B5EF4-FFF2-40B4-BE49-F238E27FC236}">
                <a16:creationId xmlns:a16="http://schemas.microsoft.com/office/drawing/2014/main" id="{3B15FFF7-DA69-99FB-6460-28FEB2CFCCF4}"/>
              </a:ext>
            </a:extLst>
          </p:cNvPr>
          <p:cNvSpPr>
            <a:spLocks noGrp="1"/>
          </p:cNvSpPr>
          <p:nvPr>
            <p:ph type="sldNum" sz="quarter" idx="12"/>
          </p:nvPr>
        </p:nvSpPr>
        <p:spPr/>
        <p:txBody>
          <a:bodyPr/>
          <a:lstStyle/>
          <a:p>
            <a:fld id="{C5BC01AA-E1B4-AE42-AF2F-F90BE03D1AD2}" type="slidenum">
              <a:rPr lang="en-US" smtClean="0"/>
              <a:t>3</a:t>
            </a:fld>
            <a:endParaRPr lang="en-US"/>
          </a:p>
        </p:txBody>
      </p:sp>
    </p:spTree>
    <p:extLst>
      <p:ext uri="{BB962C8B-B14F-4D97-AF65-F5344CB8AC3E}">
        <p14:creationId xmlns:p14="http://schemas.microsoft.com/office/powerpoint/2010/main" val="1266333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87A132B-8441-7169-DDB0-ACF48425F6EA}"/>
              </a:ext>
            </a:extLst>
          </p:cNvPr>
          <p:cNvSpPr>
            <a:spLocks noGrp="1"/>
          </p:cNvSpPr>
          <p:nvPr>
            <p:ph idx="1"/>
          </p:nvPr>
        </p:nvSpPr>
        <p:spPr>
          <a:xfrm>
            <a:off x="838200" y="1825625"/>
            <a:ext cx="10515600" cy="4930282"/>
          </a:xfrm>
        </p:spPr>
        <p:txBody>
          <a:bodyPr vert="horz" lIns="91440" tIns="45720" rIns="91440" bIns="45720" rtlCol="0" anchor="t">
            <a:normAutofit/>
          </a:bodyPr>
          <a:lstStyle/>
          <a:p>
            <a:pPr>
              <a:spcAft>
                <a:spcPts val="600"/>
              </a:spcAft>
            </a:pPr>
            <a:r>
              <a:rPr lang="en-US" sz="2400"/>
              <a:t>Residents will pay </a:t>
            </a:r>
            <a:r>
              <a:rPr lang="en-US" sz="2400" b="1">
                <a:solidFill>
                  <a:srgbClr val="0070C0"/>
                </a:solidFill>
              </a:rPr>
              <a:t>30% of adjusted income</a:t>
            </a:r>
          </a:p>
          <a:p>
            <a:pPr>
              <a:spcAft>
                <a:spcPts val="600"/>
              </a:spcAft>
            </a:pPr>
            <a:r>
              <a:rPr lang="en-US" sz="2400"/>
              <a:t>A </a:t>
            </a:r>
            <a:r>
              <a:rPr lang="en-US" sz="2400" b="1">
                <a:solidFill>
                  <a:srgbClr val="0070C0"/>
                </a:solidFill>
              </a:rPr>
              <a:t>“phase-in” of resident rent </a:t>
            </a:r>
            <a:r>
              <a:rPr lang="en-US" sz="2400"/>
              <a:t>is permitted if residents were paying less than 30% of adjusted income prior to conversion</a:t>
            </a:r>
            <a:endParaRPr lang="en-US" sz="2400">
              <a:cs typeface="Calibri"/>
            </a:endParaRPr>
          </a:p>
          <a:p>
            <a:pPr>
              <a:spcAft>
                <a:spcPts val="600"/>
              </a:spcAft>
            </a:pPr>
            <a:r>
              <a:rPr lang="en-US" sz="2400"/>
              <a:t>Continued participation in </a:t>
            </a:r>
            <a:r>
              <a:rPr lang="en-US" sz="2400" b="1">
                <a:solidFill>
                  <a:srgbClr val="0070C0"/>
                </a:solidFill>
              </a:rPr>
              <a:t>Family Self Sufficiency (FSS)</a:t>
            </a:r>
            <a:r>
              <a:rPr lang="en-US" sz="2400" b="1"/>
              <a:t>, </a:t>
            </a:r>
            <a:r>
              <a:rPr lang="en-US" sz="2400"/>
              <a:t>Resident Opportunity for Self Sufficiency, and Jobs Plus</a:t>
            </a:r>
            <a:r>
              <a:rPr lang="en-US" sz="2400">
                <a:cs typeface="Calibri"/>
              </a:rPr>
              <a:t>, and </a:t>
            </a:r>
            <a:r>
              <a:rPr lang="en-US" sz="2400"/>
              <a:t>Earned Income Disregard</a:t>
            </a:r>
            <a:endParaRPr lang="en-US" sz="2400">
              <a:cs typeface="Calibri"/>
            </a:endParaRPr>
          </a:p>
          <a:p>
            <a:pPr>
              <a:spcAft>
                <a:spcPts val="600"/>
              </a:spcAft>
            </a:pPr>
            <a:r>
              <a:rPr lang="en-US" sz="2400"/>
              <a:t>Right to maintain and establish a </a:t>
            </a:r>
            <a:r>
              <a:rPr lang="en-US" sz="2400" b="1">
                <a:solidFill>
                  <a:srgbClr val="0070C0"/>
                </a:solidFill>
              </a:rPr>
              <a:t>resident organization</a:t>
            </a:r>
          </a:p>
          <a:p>
            <a:pPr>
              <a:spcAft>
                <a:spcPts val="600"/>
              </a:spcAft>
            </a:pPr>
            <a:r>
              <a:rPr lang="en-US" sz="2400" b="1">
                <a:solidFill>
                  <a:srgbClr val="0070C0"/>
                </a:solidFill>
              </a:rPr>
              <a:t>Grievance and termination procedures </a:t>
            </a:r>
            <a:r>
              <a:rPr lang="en-US" sz="2400"/>
              <a:t>for any adverse action</a:t>
            </a:r>
            <a:endParaRPr lang="en-US" sz="2400">
              <a:cs typeface="Calibri"/>
            </a:endParaRPr>
          </a:p>
          <a:p>
            <a:pPr>
              <a:spcAft>
                <a:spcPts val="600"/>
              </a:spcAft>
            </a:pPr>
            <a:r>
              <a:rPr lang="en-US" sz="2400"/>
              <a:t>A right to request a </a:t>
            </a:r>
            <a:r>
              <a:rPr lang="en-US" sz="2400" b="1">
                <a:solidFill>
                  <a:srgbClr val="0070C0"/>
                </a:solidFill>
              </a:rPr>
              <a:t>tenant-based voucher </a:t>
            </a:r>
            <a:r>
              <a:rPr lang="en-US" sz="2400"/>
              <a:t>after a period of residency at the converted property (“</a:t>
            </a:r>
            <a:r>
              <a:rPr lang="en-US" sz="2400" b="1">
                <a:solidFill>
                  <a:srgbClr val="0070C0"/>
                </a:solidFill>
              </a:rPr>
              <a:t>choice-mobility</a:t>
            </a:r>
            <a:r>
              <a:rPr lang="en-US" sz="2400"/>
              <a:t>”)</a:t>
            </a:r>
          </a:p>
          <a:p>
            <a:pPr>
              <a:spcAft>
                <a:spcPts val="600"/>
              </a:spcAft>
            </a:pPr>
            <a:r>
              <a:rPr lang="en-US" sz="2400" b="1">
                <a:solidFill>
                  <a:srgbClr val="0070C0"/>
                </a:solidFill>
              </a:rPr>
              <a:t>Perpetual affordability </a:t>
            </a:r>
            <a:r>
              <a:rPr lang="en-US" sz="2400">
                <a:cs typeface="Arial" panose="020B0604020202020204" pitchFamily="34" charset="0"/>
              </a:rPr>
              <a:t>of the unit</a:t>
            </a:r>
          </a:p>
        </p:txBody>
      </p:sp>
      <p:pic>
        <p:nvPicPr>
          <p:cNvPr id="5" name="Picture 4" descr="This is the standard banner for presentations. ">
            <a:extLst>
              <a:ext uri="{FF2B5EF4-FFF2-40B4-BE49-F238E27FC236}">
                <a16:creationId xmlns:a16="http://schemas.microsoft.com/office/drawing/2014/main" id="{7B84D5C1-0D56-9B39-39E3-06A404499881}"/>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7" name="Title 5">
            <a:extLst>
              <a:ext uri="{FF2B5EF4-FFF2-40B4-BE49-F238E27FC236}">
                <a16:creationId xmlns:a16="http://schemas.microsoft.com/office/drawing/2014/main" id="{8DEEB3D3-3DEE-289D-4EA3-0FD7B306D9F8}"/>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Ongoing Rights After Conversion</a:t>
            </a:r>
          </a:p>
        </p:txBody>
      </p:sp>
      <p:sp>
        <p:nvSpPr>
          <p:cNvPr id="2" name="Slide Number Placeholder 1">
            <a:extLst>
              <a:ext uri="{FF2B5EF4-FFF2-40B4-BE49-F238E27FC236}">
                <a16:creationId xmlns:a16="http://schemas.microsoft.com/office/drawing/2014/main" id="{4904CC4C-C5FF-DC0B-60EF-4DCADB6FD43F}"/>
              </a:ext>
            </a:extLst>
          </p:cNvPr>
          <p:cNvSpPr>
            <a:spLocks noGrp="1"/>
          </p:cNvSpPr>
          <p:nvPr>
            <p:ph type="sldNum" sz="quarter" idx="12"/>
          </p:nvPr>
        </p:nvSpPr>
        <p:spPr/>
        <p:txBody>
          <a:bodyPr/>
          <a:lstStyle/>
          <a:p>
            <a:fld id="{C5BC01AA-E1B4-AE42-AF2F-F90BE03D1AD2}" type="slidenum">
              <a:rPr lang="en-US" smtClean="0"/>
              <a:t>30</a:t>
            </a:fld>
            <a:endParaRPr lang="en-US"/>
          </a:p>
        </p:txBody>
      </p:sp>
    </p:spTree>
    <p:extLst>
      <p:ext uri="{BB962C8B-B14F-4D97-AF65-F5344CB8AC3E}">
        <p14:creationId xmlns:p14="http://schemas.microsoft.com/office/powerpoint/2010/main" val="1396163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depicts the official seal of the U.S. Department of Housing and Urban Development and presentation text. ">
            <a:extLst>
              <a:ext uri="{FF2B5EF4-FFF2-40B4-BE49-F238E27FC236}">
                <a16:creationId xmlns:a16="http://schemas.microsoft.com/office/drawing/2014/main" id="{969234C5-5C8E-034F-827C-BAE9DA4E3062}"/>
              </a:ext>
            </a:extLst>
          </p:cNvPr>
          <p:cNvPicPr>
            <a:picLocks noChangeAspect="1"/>
          </p:cNvPicPr>
          <p:nvPr/>
        </p:nvPicPr>
        <p:blipFill>
          <a:blip r:embed="rId3"/>
          <a:stretch>
            <a:fill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9826506A-C9B1-0C4D-95CA-3B9DD9B6F577}"/>
              </a:ext>
            </a:extLst>
          </p:cNvPr>
          <p:cNvSpPr txBox="1">
            <a:spLocks noGrp="1"/>
          </p:cNvSpPr>
          <p:nvPr>
            <p:ph type="title" idx="4294967295"/>
          </p:nvPr>
        </p:nvSpPr>
        <p:spPr>
          <a:xfrm>
            <a:off x="6350" y="2745755"/>
            <a:ext cx="121793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Baskerville Old Face" panose="02020602080505020303" pitchFamily="18" charset="77"/>
                <a:ea typeface="+mn-ea"/>
                <a:cs typeface="+mn-cs"/>
              </a:rPr>
              <a:t>Key Advanced Tools</a:t>
            </a:r>
          </a:p>
        </p:txBody>
      </p:sp>
    </p:spTree>
    <p:extLst>
      <p:ext uri="{BB962C8B-B14F-4D97-AF65-F5344CB8AC3E}">
        <p14:creationId xmlns:p14="http://schemas.microsoft.com/office/powerpoint/2010/main" val="3621638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0544125-64BA-7F90-7C96-F9549409BA55}"/>
              </a:ext>
            </a:extLst>
          </p:cNvPr>
          <p:cNvSpPr>
            <a:spLocks noGrp="1"/>
          </p:cNvSpPr>
          <p:nvPr>
            <p:ph idx="1"/>
          </p:nvPr>
        </p:nvSpPr>
        <p:spPr>
          <a:xfrm>
            <a:off x="838200" y="1648350"/>
            <a:ext cx="10904844" cy="4895830"/>
          </a:xfrm>
        </p:spPr>
        <p:txBody>
          <a:bodyPr>
            <a:normAutofit fontScale="92500" lnSpcReduction="20000"/>
          </a:bodyPr>
          <a:lstStyle/>
          <a:p>
            <a:r>
              <a:rPr lang="en-US" dirty="0"/>
              <a:t>Section 18 governs disposition (sale) of public housing</a:t>
            </a:r>
          </a:p>
          <a:p>
            <a:pPr lvl="1"/>
            <a:r>
              <a:rPr lang="en-US" dirty="0"/>
              <a:t>Following a Section 18 approval, the PHA may request Tenant Protection Voucher (TPV) funding for units occupied within the last 24 months by assisted families</a:t>
            </a:r>
          </a:p>
          <a:p>
            <a:pPr lvl="1"/>
            <a:r>
              <a:rPr lang="en-US" dirty="0"/>
              <a:t>The PHA may project base (i.e. Project-Based Voucher) the Tenant Protection Voucher funding at the former public housing site to preserve or redevelop the property</a:t>
            </a:r>
          </a:p>
          <a:p>
            <a:pPr marL="228600" lvl="1">
              <a:spcBef>
                <a:spcPts val="1000"/>
              </a:spcBef>
            </a:pPr>
            <a:r>
              <a:rPr lang="en-US" sz="2800" dirty="0"/>
              <a:t>What is the advantage of Section 18?</a:t>
            </a:r>
          </a:p>
          <a:p>
            <a:pPr lvl="1"/>
            <a:r>
              <a:rPr lang="en-US" dirty="0"/>
              <a:t>The rental revenue from the project-based</a:t>
            </a:r>
            <a:br>
              <a:rPr lang="en-US" dirty="0"/>
            </a:br>
            <a:r>
              <a:rPr lang="en-US" dirty="0"/>
              <a:t>voucher may be higher than the rental </a:t>
            </a:r>
            <a:br>
              <a:rPr lang="en-US" dirty="0"/>
            </a:br>
            <a:r>
              <a:rPr lang="en-US" dirty="0"/>
              <a:t>revenue from the RAD rents</a:t>
            </a:r>
          </a:p>
          <a:p>
            <a:r>
              <a:rPr lang="en-US" dirty="0"/>
              <a:t>Blending RAD and Section 18 offers </a:t>
            </a:r>
            <a:br>
              <a:rPr lang="en-US" dirty="0"/>
            </a:br>
            <a:r>
              <a:rPr lang="en-US" dirty="0"/>
              <a:t>access to the best of both tools</a:t>
            </a:r>
          </a:p>
          <a:p>
            <a:pPr lvl="1"/>
            <a:r>
              <a:rPr lang="en-US" dirty="0"/>
              <a:t>Higher contract rents</a:t>
            </a:r>
          </a:p>
          <a:p>
            <a:pPr lvl="1"/>
            <a:r>
              <a:rPr lang="en-US" dirty="0"/>
              <a:t>Robust resident rights</a:t>
            </a:r>
          </a:p>
          <a:p>
            <a:pPr lvl="1"/>
            <a:r>
              <a:rPr lang="en-US" dirty="0"/>
              <a:t>Public housing funds can be used in financing</a:t>
            </a:r>
          </a:p>
          <a:p>
            <a:pPr lvl="1"/>
            <a:r>
              <a:rPr lang="en-US" dirty="0"/>
              <a:t>Integrated review of project viability</a:t>
            </a:r>
          </a:p>
          <a:p>
            <a:pPr lvl="1"/>
            <a:endParaRPr lang="en-US" dirty="0"/>
          </a:p>
        </p:txBody>
      </p:sp>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RAD-Section 18 Blends</a:t>
            </a:r>
          </a:p>
        </p:txBody>
      </p:sp>
      <p:sp>
        <p:nvSpPr>
          <p:cNvPr id="7" name="TextBox 6">
            <a:extLst>
              <a:ext uri="{FF2B5EF4-FFF2-40B4-BE49-F238E27FC236}">
                <a16:creationId xmlns:a16="http://schemas.microsoft.com/office/drawing/2014/main" id="{A764EBD8-2227-A60D-402A-12ECB58D10E0}"/>
              </a:ext>
            </a:extLst>
          </p:cNvPr>
          <p:cNvSpPr txBox="1"/>
          <p:nvPr/>
        </p:nvSpPr>
        <p:spPr>
          <a:xfrm>
            <a:off x="7143239" y="6001244"/>
            <a:ext cx="4326183" cy="461665"/>
          </a:xfrm>
          <a:prstGeom prst="rect">
            <a:avLst/>
          </a:prstGeom>
          <a:noFill/>
          <a:ln w="76200">
            <a:noFill/>
          </a:ln>
        </p:spPr>
        <p:txBody>
          <a:bodyPr wrap="square" rtlCol="0">
            <a:spAutoFit/>
          </a:bodyPr>
          <a:lstStyle/>
          <a:p>
            <a:pPr algn="ctr"/>
            <a:r>
              <a:rPr lang="en-US" sz="1200" i="1"/>
              <a:t>The Oklahoma City Housing Authority used a RAD/Section 18 Blend to undertake substantial renovations at Sooner Haven Apartments.</a:t>
            </a:r>
          </a:p>
        </p:txBody>
      </p:sp>
      <p:pic>
        <p:nvPicPr>
          <p:cNvPr id="9" name="Picture 8">
            <a:extLst>
              <a:ext uri="{FF2B5EF4-FFF2-40B4-BE49-F238E27FC236}">
                <a16:creationId xmlns:a16="http://schemas.microsoft.com/office/drawing/2014/main" id="{5D7EB6A5-3765-B6D7-3340-F445AEBB9172}"/>
              </a:ext>
            </a:extLst>
          </p:cNvPr>
          <p:cNvPicPr>
            <a:picLocks noChangeAspect="1"/>
          </p:cNvPicPr>
          <p:nvPr/>
        </p:nvPicPr>
        <p:blipFill rotWithShape="1">
          <a:blip r:embed="rId4"/>
          <a:srcRect l="-193"/>
          <a:stretch/>
        </p:blipFill>
        <p:spPr>
          <a:xfrm>
            <a:off x="6942338" y="3330961"/>
            <a:ext cx="4718889" cy="2670283"/>
          </a:xfrm>
          <a:prstGeom prst="rect">
            <a:avLst/>
          </a:prstGeom>
        </p:spPr>
      </p:pic>
      <p:sp>
        <p:nvSpPr>
          <p:cNvPr id="10" name="Slide Number Placeholder 9">
            <a:extLst>
              <a:ext uri="{FF2B5EF4-FFF2-40B4-BE49-F238E27FC236}">
                <a16:creationId xmlns:a16="http://schemas.microsoft.com/office/drawing/2014/main" id="{778AA813-6E95-9839-309B-614A25D3F840}"/>
              </a:ext>
            </a:extLst>
          </p:cNvPr>
          <p:cNvSpPr>
            <a:spLocks noGrp="1"/>
          </p:cNvSpPr>
          <p:nvPr>
            <p:ph type="sldNum" sz="quarter" idx="12"/>
          </p:nvPr>
        </p:nvSpPr>
        <p:spPr/>
        <p:txBody>
          <a:bodyPr/>
          <a:lstStyle/>
          <a:p>
            <a:fld id="{C5BC01AA-E1B4-AE42-AF2F-F90BE03D1AD2}" type="slidenum">
              <a:rPr lang="en-US" smtClean="0"/>
              <a:t>32</a:t>
            </a:fld>
            <a:endParaRPr lang="en-US"/>
          </a:p>
        </p:txBody>
      </p:sp>
    </p:spTree>
    <p:extLst>
      <p:ext uri="{BB962C8B-B14F-4D97-AF65-F5344CB8AC3E}">
        <p14:creationId xmlns:p14="http://schemas.microsoft.com/office/powerpoint/2010/main" val="1131777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Transfers of Assistance</a:t>
            </a:r>
          </a:p>
        </p:txBody>
      </p:sp>
      <p:sp>
        <p:nvSpPr>
          <p:cNvPr id="4" name="Content Placeholder 3">
            <a:extLst>
              <a:ext uri="{FF2B5EF4-FFF2-40B4-BE49-F238E27FC236}">
                <a16:creationId xmlns:a16="http://schemas.microsoft.com/office/drawing/2014/main" id="{AE0DAF03-E455-8FB3-C994-CCCE061391D0}"/>
              </a:ext>
            </a:extLst>
          </p:cNvPr>
          <p:cNvSpPr>
            <a:spLocks noGrp="1"/>
          </p:cNvSpPr>
          <p:nvPr>
            <p:ph idx="1"/>
          </p:nvPr>
        </p:nvSpPr>
        <p:spPr/>
        <p:txBody>
          <a:bodyPr/>
          <a:lstStyle/>
          <a:p>
            <a:r>
              <a:rPr lang="en-US"/>
              <a:t>“Transfer of Assistance” refers to a change in the geographic site of the assistance</a:t>
            </a:r>
            <a:r>
              <a:rPr lang="en-US" sz="2800"/>
              <a:t>.  </a:t>
            </a:r>
          </a:p>
          <a:p>
            <a:r>
              <a:rPr lang="en-US" sz="2800"/>
              <a:t>It allows the PHA to improve the location and quality of the housing offered to PHA clients.</a:t>
            </a:r>
          </a:p>
          <a:p>
            <a:r>
              <a:rPr lang="en-US"/>
              <a:t>TOA can be a key tool in a PHA’s strategy to:</a:t>
            </a:r>
          </a:p>
          <a:p>
            <a:pPr lvl="1"/>
            <a:r>
              <a:rPr lang="en-US"/>
              <a:t>Demolish and redevelop distressed or obsolete properties</a:t>
            </a:r>
          </a:p>
          <a:p>
            <a:pPr lvl="1"/>
            <a:r>
              <a:rPr lang="en-US"/>
              <a:t>Provide rental assistance in better neighborhoods and with access to new opportunities</a:t>
            </a:r>
          </a:p>
          <a:p>
            <a:pPr lvl="1"/>
            <a:r>
              <a:rPr lang="en-US"/>
              <a:t>Thin densities</a:t>
            </a:r>
          </a:p>
          <a:p>
            <a:pPr lvl="1"/>
            <a:r>
              <a:rPr lang="en-US"/>
              <a:t>Mix incomes</a:t>
            </a:r>
          </a:p>
          <a:p>
            <a:endParaRPr lang="en-US"/>
          </a:p>
        </p:txBody>
      </p:sp>
      <p:sp>
        <p:nvSpPr>
          <p:cNvPr id="8" name="Slide Number Placeholder 7">
            <a:extLst>
              <a:ext uri="{FF2B5EF4-FFF2-40B4-BE49-F238E27FC236}">
                <a16:creationId xmlns:a16="http://schemas.microsoft.com/office/drawing/2014/main" id="{40083AEF-36DD-A2CA-3AAE-EC09A9287C52}"/>
              </a:ext>
            </a:extLst>
          </p:cNvPr>
          <p:cNvSpPr>
            <a:spLocks noGrp="1"/>
          </p:cNvSpPr>
          <p:nvPr>
            <p:ph type="sldNum" sz="quarter" idx="12"/>
          </p:nvPr>
        </p:nvSpPr>
        <p:spPr/>
        <p:txBody>
          <a:bodyPr/>
          <a:lstStyle/>
          <a:p>
            <a:fld id="{C5BC01AA-E1B4-AE42-AF2F-F90BE03D1AD2}" type="slidenum">
              <a:rPr lang="en-US" smtClean="0"/>
              <a:t>33</a:t>
            </a:fld>
            <a:endParaRPr lang="en-US"/>
          </a:p>
        </p:txBody>
      </p:sp>
    </p:spTree>
    <p:extLst>
      <p:ext uri="{BB962C8B-B14F-4D97-AF65-F5344CB8AC3E}">
        <p14:creationId xmlns:p14="http://schemas.microsoft.com/office/powerpoint/2010/main" val="1460650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Faircloth to RAD</a:t>
            </a:r>
          </a:p>
        </p:txBody>
      </p:sp>
      <p:sp>
        <p:nvSpPr>
          <p:cNvPr id="4" name="Content Placeholder 3">
            <a:extLst>
              <a:ext uri="{FF2B5EF4-FFF2-40B4-BE49-F238E27FC236}">
                <a16:creationId xmlns:a16="http://schemas.microsoft.com/office/drawing/2014/main" id="{BE3F719F-BC07-1227-BB83-9AEAB812C83F}"/>
              </a:ext>
            </a:extLst>
          </p:cNvPr>
          <p:cNvSpPr>
            <a:spLocks noGrp="1"/>
          </p:cNvSpPr>
          <p:nvPr>
            <p:ph idx="1"/>
          </p:nvPr>
        </p:nvSpPr>
        <p:spPr>
          <a:xfrm>
            <a:off x="909221" y="3446366"/>
            <a:ext cx="10515600" cy="3333953"/>
          </a:xfrm>
        </p:spPr>
        <p:txBody>
          <a:bodyPr>
            <a:normAutofit fontScale="92500" lnSpcReduction="10000"/>
          </a:bodyPr>
          <a:lstStyle/>
          <a:p>
            <a:r>
              <a:rPr lang="en-US" sz="2800"/>
              <a:t>Opportunity to create new deeply affordable housing with new rental assistance </a:t>
            </a:r>
          </a:p>
          <a:p>
            <a:r>
              <a:rPr lang="en-US" sz="2800"/>
              <a:t>Units are developed as public housing</a:t>
            </a:r>
          </a:p>
          <a:p>
            <a:r>
              <a:rPr lang="en-US"/>
              <a:t>E</a:t>
            </a:r>
            <a:r>
              <a:rPr lang="en-US" sz="2800"/>
              <a:t>arly RAD commitments facilitate quick conversion to RAD and allow lenders and investors to underwrite the Section 8 contract and rents</a:t>
            </a:r>
          </a:p>
          <a:p>
            <a:r>
              <a:rPr lang="en-US" sz="2800"/>
              <a:t>Merged and streamlined underwriting and approval process</a:t>
            </a:r>
          </a:p>
          <a:p>
            <a:r>
              <a:rPr lang="en-US" sz="2800"/>
              <a:t>Once property is developed, it can immediately convert under RAD</a:t>
            </a:r>
          </a:p>
          <a:p>
            <a:r>
              <a:rPr lang="en-US" sz="2800"/>
              <a:t>HUD provides new subsidy funding to the PHA</a:t>
            </a:r>
          </a:p>
        </p:txBody>
      </p:sp>
      <p:graphicFrame>
        <p:nvGraphicFramePr>
          <p:cNvPr id="3" name="Diagram 2">
            <a:extLst>
              <a:ext uri="{FF2B5EF4-FFF2-40B4-BE49-F238E27FC236}">
                <a16:creationId xmlns:a16="http://schemas.microsoft.com/office/drawing/2014/main" id="{635F7B27-E559-7F90-6516-1ACD5346843E}"/>
              </a:ext>
            </a:extLst>
          </p:cNvPr>
          <p:cNvGraphicFramePr/>
          <p:nvPr/>
        </p:nvGraphicFramePr>
        <p:xfrm>
          <a:off x="2031999" y="1586486"/>
          <a:ext cx="8128000" cy="1685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25BAD0FA-738D-3108-CE68-F3F6F7EE69ED}"/>
              </a:ext>
            </a:extLst>
          </p:cNvPr>
          <p:cNvSpPr>
            <a:spLocks noGrp="1"/>
          </p:cNvSpPr>
          <p:nvPr>
            <p:ph type="sldNum" sz="quarter" idx="12"/>
          </p:nvPr>
        </p:nvSpPr>
        <p:spPr/>
        <p:txBody>
          <a:bodyPr/>
          <a:lstStyle/>
          <a:p>
            <a:fld id="{C5BC01AA-E1B4-AE42-AF2F-F90BE03D1AD2}" type="slidenum">
              <a:rPr lang="en-US" smtClean="0"/>
              <a:t>34</a:t>
            </a:fld>
            <a:endParaRPr lang="en-US"/>
          </a:p>
        </p:txBody>
      </p:sp>
    </p:spTree>
    <p:extLst>
      <p:ext uri="{BB962C8B-B14F-4D97-AF65-F5344CB8AC3E}">
        <p14:creationId xmlns:p14="http://schemas.microsoft.com/office/powerpoint/2010/main" val="2793800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MTW Authorities</a:t>
            </a:r>
          </a:p>
        </p:txBody>
      </p:sp>
      <p:sp>
        <p:nvSpPr>
          <p:cNvPr id="4" name="Content Placeholder 3">
            <a:extLst>
              <a:ext uri="{FF2B5EF4-FFF2-40B4-BE49-F238E27FC236}">
                <a16:creationId xmlns:a16="http://schemas.microsoft.com/office/drawing/2014/main" id="{ECDA45E0-5FB3-8F2E-0CDC-2F44158BB436}"/>
              </a:ext>
            </a:extLst>
          </p:cNvPr>
          <p:cNvSpPr>
            <a:spLocks noGrp="1"/>
          </p:cNvSpPr>
          <p:nvPr>
            <p:ph idx="1"/>
          </p:nvPr>
        </p:nvSpPr>
        <p:spPr/>
        <p:txBody>
          <a:bodyPr/>
          <a:lstStyle/>
          <a:p>
            <a:r>
              <a:rPr lang="en-US" sz="2800"/>
              <a:t>MTW Agencies can apply many of their MTW program flexibilities to the RAD conversion and to the post-converted RAD units.</a:t>
            </a:r>
          </a:p>
          <a:p>
            <a:r>
              <a:rPr lang="en-US" sz="2800"/>
              <a:t>Capital – MTW Agencies can use MTW funds as an additional source of capital to support conversion.</a:t>
            </a:r>
          </a:p>
          <a:p>
            <a:pPr marL="228600" lvl="1">
              <a:spcBef>
                <a:spcPts val="1000"/>
              </a:spcBef>
            </a:pPr>
            <a:r>
              <a:rPr lang="en-US" sz="2800"/>
              <a:t>Operating – MTW Agencies can augment the conversion’s RAD rents.</a:t>
            </a:r>
          </a:p>
          <a:p>
            <a:pPr marL="228600" lvl="1">
              <a:spcBef>
                <a:spcPts val="1000"/>
              </a:spcBef>
            </a:pPr>
            <a:r>
              <a:rPr lang="en-US" sz="2800"/>
              <a:t>MTW funds must be identified in the Financing Plan and the anticipated flexibilities must be referenced in the MTW Plan.</a:t>
            </a:r>
          </a:p>
          <a:p>
            <a:endParaRPr lang="en-US"/>
          </a:p>
        </p:txBody>
      </p:sp>
      <p:sp>
        <p:nvSpPr>
          <p:cNvPr id="8" name="Slide Number Placeholder 7">
            <a:extLst>
              <a:ext uri="{FF2B5EF4-FFF2-40B4-BE49-F238E27FC236}">
                <a16:creationId xmlns:a16="http://schemas.microsoft.com/office/drawing/2014/main" id="{F81BA309-25EA-904B-C895-730AAEF88FB0}"/>
              </a:ext>
            </a:extLst>
          </p:cNvPr>
          <p:cNvSpPr>
            <a:spLocks noGrp="1"/>
          </p:cNvSpPr>
          <p:nvPr>
            <p:ph type="sldNum" sz="quarter" idx="12"/>
          </p:nvPr>
        </p:nvSpPr>
        <p:spPr/>
        <p:txBody>
          <a:bodyPr/>
          <a:lstStyle/>
          <a:p>
            <a:fld id="{C5BC01AA-E1B4-AE42-AF2F-F90BE03D1AD2}" type="slidenum">
              <a:rPr lang="en-US" smtClean="0"/>
              <a:t>35</a:t>
            </a:fld>
            <a:endParaRPr lang="en-US"/>
          </a:p>
        </p:txBody>
      </p:sp>
    </p:spTree>
    <p:extLst>
      <p:ext uri="{BB962C8B-B14F-4D97-AF65-F5344CB8AC3E}">
        <p14:creationId xmlns:p14="http://schemas.microsoft.com/office/powerpoint/2010/main" val="3322913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This image depicts the official logo of the Federal Housing Administration and official seal of the U.S. Department of Housing and Urban Development. ">
            <a:extLst>
              <a:ext uri="{FF2B5EF4-FFF2-40B4-BE49-F238E27FC236}">
                <a16:creationId xmlns:a16="http://schemas.microsoft.com/office/drawing/2014/main" id="{3CB20E9F-38A1-AC47-A002-4B90F0A67492}"/>
              </a:ext>
            </a:extLst>
          </p:cNvPr>
          <p:cNvSpPr/>
          <p:nvPr/>
        </p:nvSpPr>
        <p:spPr>
          <a:xfrm>
            <a:off x="0" y="0"/>
            <a:ext cx="4287795"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descr="This is the standard banner for presentations. ">
            <a:extLst>
              <a:ext uri="{FF2B5EF4-FFF2-40B4-BE49-F238E27FC236}">
                <a16:creationId xmlns:a16="http://schemas.microsoft.com/office/drawing/2014/main" id="{04945965-F95D-937A-BACE-150FBCCFFBE7}"/>
              </a:ext>
            </a:extLst>
          </p:cNvPr>
          <p:cNvPicPr>
            <a:picLocks noChangeAspect="1"/>
          </p:cNvPicPr>
          <p:nvPr/>
        </p:nvPicPr>
        <p:blipFill rotWithShape="1">
          <a:blip r:embed="rId2"/>
          <a:srcRect r="86988"/>
          <a:stretch/>
        </p:blipFill>
        <p:spPr>
          <a:xfrm>
            <a:off x="-1" y="0"/>
            <a:ext cx="4759037" cy="6858000"/>
          </a:xfrm>
          <a:prstGeom prst="rect">
            <a:avLst/>
          </a:prstGeom>
        </p:spPr>
      </p:pic>
      <p:pic>
        <p:nvPicPr>
          <p:cNvPr id="9" name="Graphic 8" descr="This image depicts the official seal of the U.S. Department of Housing and Urban Development. ">
            <a:extLst>
              <a:ext uri="{FF2B5EF4-FFF2-40B4-BE49-F238E27FC236}">
                <a16:creationId xmlns:a16="http://schemas.microsoft.com/office/drawing/2014/main" id="{7C236949-2A74-DE48-B6FA-E4D5C1073D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050" y="226434"/>
            <a:ext cx="2540601" cy="2540601"/>
          </a:xfrm>
          <a:prstGeom prst="rect">
            <a:avLst/>
          </a:prstGeom>
        </p:spPr>
      </p:pic>
      <p:sp>
        <p:nvSpPr>
          <p:cNvPr id="10" name="Content Placeholder 3">
            <a:extLst>
              <a:ext uri="{FF2B5EF4-FFF2-40B4-BE49-F238E27FC236}">
                <a16:creationId xmlns:a16="http://schemas.microsoft.com/office/drawing/2014/main" id="{888D529C-2B80-3696-3547-8F98790E5550}"/>
              </a:ext>
            </a:extLst>
          </p:cNvPr>
          <p:cNvSpPr txBox="1">
            <a:spLocks/>
          </p:cNvSpPr>
          <p:nvPr/>
        </p:nvSpPr>
        <p:spPr>
          <a:xfrm>
            <a:off x="5090160" y="226434"/>
            <a:ext cx="593696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endParaRPr lang="en-US" sz="4400">
              <a:hlinkClick r:id="rId5"/>
            </a:endParaRPr>
          </a:p>
          <a:p>
            <a:pPr marL="0" indent="0">
              <a:spcAft>
                <a:spcPts val="600"/>
              </a:spcAft>
              <a:buFont typeface="Arial" panose="020B0604020202020204" pitchFamily="34" charset="0"/>
              <a:buNone/>
            </a:pPr>
            <a:r>
              <a:rPr lang="en-US" sz="4400">
                <a:hlinkClick r:id="rId5"/>
              </a:rPr>
              <a:t>www.hud.gov/rad</a:t>
            </a:r>
            <a:r>
              <a:rPr lang="en-US" sz="4400"/>
              <a:t> </a:t>
            </a:r>
          </a:p>
          <a:p>
            <a:pPr marL="0" indent="0">
              <a:spcAft>
                <a:spcPts val="600"/>
              </a:spcAft>
              <a:buFont typeface="Arial" panose="020B0604020202020204" pitchFamily="34" charset="0"/>
              <a:buNone/>
            </a:pPr>
            <a:endParaRPr lang="en-US" sz="4400">
              <a:cs typeface="Arial" panose="020B0604020202020204" pitchFamily="34" charset="0"/>
            </a:endParaRPr>
          </a:p>
          <a:p>
            <a:pPr marL="0" indent="0">
              <a:spcAft>
                <a:spcPts val="600"/>
              </a:spcAft>
              <a:buFont typeface="Arial" panose="020B0604020202020204" pitchFamily="34" charset="0"/>
              <a:buNone/>
            </a:pPr>
            <a:r>
              <a:rPr lang="en-US" sz="4400">
                <a:cs typeface="Arial" panose="020B0604020202020204" pitchFamily="34" charset="0"/>
              </a:rPr>
              <a:t>Email questions to </a:t>
            </a:r>
          </a:p>
          <a:p>
            <a:pPr marL="0" indent="0">
              <a:spcAft>
                <a:spcPts val="600"/>
              </a:spcAft>
              <a:buFont typeface="Arial" panose="020B0604020202020204" pitchFamily="34" charset="0"/>
              <a:buNone/>
            </a:pPr>
            <a:r>
              <a:rPr lang="en-US" sz="4400">
                <a:cs typeface="Arial" panose="020B0604020202020204" pitchFamily="34" charset="0"/>
                <a:hlinkClick r:id="rId6"/>
              </a:rPr>
              <a:t>rad@hud.gov</a:t>
            </a:r>
            <a:r>
              <a:rPr lang="en-US" sz="4400">
                <a:cs typeface="Arial" panose="020B0604020202020204" pitchFamily="34" charset="0"/>
              </a:rPr>
              <a:t> </a:t>
            </a:r>
            <a:endParaRPr lang="en-US" sz="4400"/>
          </a:p>
        </p:txBody>
      </p:sp>
      <p:sp>
        <p:nvSpPr>
          <p:cNvPr id="12" name="Rectangle: Rounded Corners 11">
            <a:extLst>
              <a:ext uri="{FF2B5EF4-FFF2-40B4-BE49-F238E27FC236}">
                <a16:creationId xmlns:a16="http://schemas.microsoft.com/office/drawing/2014/main" id="{10F690D9-7EC1-20A8-34C7-03080303A172}"/>
              </a:ext>
            </a:extLst>
          </p:cNvPr>
          <p:cNvSpPr/>
          <p:nvPr/>
        </p:nvSpPr>
        <p:spPr>
          <a:xfrm>
            <a:off x="5090160" y="5041505"/>
            <a:ext cx="6069724" cy="755989"/>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b="1"/>
              <a:t>We’re here to help!</a:t>
            </a:r>
          </a:p>
        </p:txBody>
      </p:sp>
      <p:sp>
        <p:nvSpPr>
          <p:cNvPr id="2" name="Slide Number Placeholder 1">
            <a:extLst>
              <a:ext uri="{FF2B5EF4-FFF2-40B4-BE49-F238E27FC236}">
                <a16:creationId xmlns:a16="http://schemas.microsoft.com/office/drawing/2014/main" id="{109044AC-C2E4-161E-796F-BB3C5B3DF465}"/>
              </a:ext>
            </a:extLst>
          </p:cNvPr>
          <p:cNvSpPr>
            <a:spLocks noGrp="1"/>
          </p:cNvSpPr>
          <p:nvPr>
            <p:ph type="sldNum" sz="quarter" idx="12"/>
          </p:nvPr>
        </p:nvSpPr>
        <p:spPr/>
        <p:txBody>
          <a:bodyPr/>
          <a:lstStyle/>
          <a:p>
            <a:fld id="{C5BC01AA-E1B4-AE42-AF2F-F90BE03D1AD2}" type="slidenum">
              <a:rPr lang="en-US" smtClean="0"/>
              <a:t>36</a:t>
            </a:fld>
            <a:endParaRPr lang="en-US"/>
          </a:p>
        </p:txBody>
      </p:sp>
    </p:spTree>
    <p:extLst>
      <p:ext uri="{BB962C8B-B14F-4D97-AF65-F5344CB8AC3E}">
        <p14:creationId xmlns:p14="http://schemas.microsoft.com/office/powerpoint/2010/main" val="1431845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depicts the official seal of the U.S. Department of Housing and Urban Development and presentation text. ">
            <a:extLst>
              <a:ext uri="{FF2B5EF4-FFF2-40B4-BE49-F238E27FC236}">
                <a16:creationId xmlns:a16="http://schemas.microsoft.com/office/drawing/2014/main" id="{969234C5-5C8E-034F-827C-BAE9DA4E3062}"/>
              </a:ext>
            </a:extLst>
          </p:cNvPr>
          <p:cNvPicPr>
            <a:picLocks noChangeAspect="1"/>
          </p:cNvPicPr>
          <p:nvPr/>
        </p:nvPicPr>
        <p:blipFill>
          <a:blip r:embed="rId3"/>
          <a:stretch>
            <a:fill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9826506A-C9B1-0C4D-95CA-3B9DD9B6F577}"/>
              </a:ext>
            </a:extLst>
          </p:cNvPr>
          <p:cNvSpPr txBox="1">
            <a:spLocks noGrp="1"/>
          </p:cNvSpPr>
          <p:nvPr>
            <p:ph type="title" idx="4294967295"/>
          </p:nvPr>
        </p:nvSpPr>
        <p:spPr>
          <a:xfrm>
            <a:off x="6350" y="2745755"/>
            <a:ext cx="121793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Baskerville Old Face" panose="02020602080505020303" pitchFamily="18" charset="77"/>
                <a:ea typeface="+mn-ea"/>
                <a:cs typeface="+mn-cs"/>
              </a:rPr>
              <a:t>Appendices</a:t>
            </a:r>
          </a:p>
        </p:txBody>
      </p:sp>
    </p:spTree>
    <p:extLst>
      <p:ext uri="{BB962C8B-B14F-4D97-AF65-F5344CB8AC3E}">
        <p14:creationId xmlns:p14="http://schemas.microsoft.com/office/powerpoint/2010/main" val="3083388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B8A05CF-172A-1C1E-D148-49D60AB01A7D}"/>
              </a:ext>
            </a:extLst>
          </p:cNvPr>
          <p:cNvGraphicFramePr>
            <a:graphicFrameLocks noGrp="1"/>
          </p:cNvGraphicFramePr>
          <p:nvPr/>
        </p:nvGraphicFramePr>
        <p:xfrm>
          <a:off x="366822" y="1458637"/>
          <a:ext cx="11458354" cy="5319695"/>
        </p:xfrm>
        <a:graphic>
          <a:graphicData uri="http://schemas.openxmlformats.org/drawingml/2006/table">
            <a:tbl>
              <a:tblPr firstRow="1" bandRow="1">
                <a:tableStyleId>{21E4AEA4-8DFA-4A89-87EB-49C32662AFE0}</a:tableStyleId>
              </a:tblPr>
              <a:tblGrid>
                <a:gridCol w="2394666">
                  <a:extLst>
                    <a:ext uri="{9D8B030D-6E8A-4147-A177-3AD203B41FA5}">
                      <a16:colId xmlns:a16="http://schemas.microsoft.com/office/drawing/2014/main" val="1748769342"/>
                    </a:ext>
                  </a:extLst>
                </a:gridCol>
                <a:gridCol w="4778712">
                  <a:extLst>
                    <a:ext uri="{9D8B030D-6E8A-4147-A177-3AD203B41FA5}">
                      <a16:colId xmlns:a16="http://schemas.microsoft.com/office/drawing/2014/main" val="2394832628"/>
                    </a:ext>
                  </a:extLst>
                </a:gridCol>
                <a:gridCol w="4284976">
                  <a:extLst>
                    <a:ext uri="{9D8B030D-6E8A-4147-A177-3AD203B41FA5}">
                      <a16:colId xmlns:a16="http://schemas.microsoft.com/office/drawing/2014/main" val="3184586121"/>
                    </a:ext>
                  </a:extLst>
                </a:gridCol>
              </a:tblGrid>
              <a:tr h="475332">
                <a:tc>
                  <a:txBody>
                    <a:bodyPr/>
                    <a:lstStyle/>
                    <a:p>
                      <a:endParaRPr lang="en-US" sz="1600"/>
                    </a:p>
                  </a:txBody>
                  <a:tcPr anchor="ctr">
                    <a:noFill/>
                  </a:tcPr>
                </a:tc>
                <a:tc>
                  <a:txBody>
                    <a:bodyPr/>
                    <a:lstStyle/>
                    <a:p>
                      <a:r>
                        <a:rPr lang="en-US" sz="1600"/>
                        <a:t>Project-based Vouchers (PBV)</a:t>
                      </a:r>
                    </a:p>
                  </a:txBody>
                  <a:tcPr anchor="ctr"/>
                </a:tc>
                <a:tc>
                  <a:txBody>
                    <a:bodyPr/>
                    <a:lstStyle/>
                    <a:p>
                      <a:r>
                        <a:rPr lang="en-US" sz="1600"/>
                        <a:t>Project-based Rental Assistance (PBRA)</a:t>
                      </a:r>
                    </a:p>
                  </a:txBody>
                  <a:tcPr anchor="ctr"/>
                </a:tc>
                <a:extLst>
                  <a:ext uri="{0D108BD9-81ED-4DB2-BD59-A6C34878D82A}">
                    <a16:rowId xmlns:a16="http://schemas.microsoft.com/office/drawing/2014/main" val="3641785879"/>
                  </a:ext>
                </a:extLst>
              </a:tr>
              <a:tr h="528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rPr>
                        <a:t>Appropriations Account</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“Tenant-Based Rental Assistance” account</a:t>
                      </a:r>
                    </a:p>
                  </a:txBody>
                  <a:tcPr anchor="ctr"/>
                </a:tc>
                <a:tc>
                  <a:txBody>
                    <a:bodyPr/>
                    <a:lstStyle/>
                    <a:p>
                      <a:r>
                        <a:rPr lang="en-US" sz="1600"/>
                        <a:t>“Project-Based Rental Assistance” account </a:t>
                      </a:r>
                    </a:p>
                  </a:txBody>
                  <a:tcPr anchor="ctr"/>
                </a:tc>
                <a:extLst>
                  <a:ext uri="{0D108BD9-81ED-4DB2-BD59-A6C34878D82A}">
                    <a16:rowId xmlns:a16="http://schemas.microsoft.com/office/drawing/2014/main" val="1660081901"/>
                  </a:ext>
                </a:extLst>
              </a:tr>
              <a:tr h="7985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rPr>
                        <a:t>Contract Administrator</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PHA (component of PHA’s Housing Choice Voucher program) with PIH oversight. Added to PHA’s Housing Choice Voucher program w/ admin fees</a:t>
                      </a:r>
                    </a:p>
                  </a:txBody>
                  <a:tcPr anchor="ctr"/>
                </a:tc>
                <a:tc>
                  <a:txBody>
                    <a:bodyPr/>
                    <a:lstStyle/>
                    <a:p>
                      <a:r>
                        <a:rPr lang="en-US" sz="1600"/>
                        <a:t>HUD Multifamily (OAMPO oversight)</a:t>
                      </a:r>
                    </a:p>
                  </a:txBody>
                  <a:tcPr anchor="ctr"/>
                </a:tc>
                <a:extLst>
                  <a:ext uri="{0D108BD9-81ED-4DB2-BD59-A6C34878D82A}">
                    <a16:rowId xmlns:a16="http://schemas.microsoft.com/office/drawing/2014/main" val="2348388323"/>
                  </a:ext>
                </a:extLst>
              </a:tr>
              <a:tr h="5619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rPr>
                        <a:t>Contract Term</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Initial contract term of 15-20 years, must renew.</a:t>
                      </a:r>
                    </a:p>
                  </a:txBody>
                  <a:tcPr anchor="ctr"/>
                </a:tc>
                <a:tc>
                  <a:txBody>
                    <a:bodyPr/>
                    <a:lstStyle/>
                    <a:p>
                      <a:r>
                        <a:rPr lang="en-US" sz="1600"/>
                        <a:t>Initial contract term of 20 years, must renew. Renews under “MAHRA”</a:t>
                      </a:r>
                    </a:p>
                  </a:txBody>
                  <a:tcPr anchor="ctr"/>
                </a:tc>
                <a:extLst>
                  <a:ext uri="{0D108BD9-81ED-4DB2-BD59-A6C34878D82A}">
                    <a16:rowId xmlns:a16="http://schemas.microsoft.com/office/drawing/2014/main" val="1970997229"/>
                  </a:ext>
                </a:extLst>
              </a:tr>
              <a:tr h="5619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rPr>
                        <a:t>Inspection Type</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Housing Quality Standards by PHA or Independent Entity</a:t>
                      </a:r>
                    </a:p>
                  </a:txBody>
                  <a:tcPr anchor="ctr"/>
                </a:tc>
                <a:tc>
                  <a:txBody>
                    <a:bodyPr/>
                    <a:lstStyle/>
                    <a:p>
                      <a:r>
                        <a:rPr lang="en-US" sz="1600"/>
                        <a:t>Uniform Physical Condition Standards (UPCS) by REAC</a:t>
                      </a:r>
                    </a:p>
                  </a:txBody>
                  <a:tcPr anchor="ctr"/>
                </a:tc>
                <a:extLst>
                  <a:ext uri="{0D108BD9-81ED-4DB2-BD59-A6C34878D82A}">
                    <a16:rowId xmlns:a16="http://schemas.microsoft.com/office/drawing/2014/main" val="1925316996"/>
                  </a:ext>
                </a:extLst>
              </a:tr>
              <a:tr h="7985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rPr>
                        <a:t>“Choice Mobility”</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Residents have option to move with a tenant-based voucher after one year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Residents have option to move with a tenant-based voucher after two years. PHA and owner can adopt some limitations</a:t>
                      </a:r>
                    </a:p>
                  </a:txBody>
                  <a:tcPr anchor="ctr"/>
                </a:tc>
                <a:extLst>
                  <a:ext uri="{0D108BD9-81ED-4DB2-BD59-A6C34878D82A}">
                    <a16:rowId xmlns:a16="http://schemas.microsoft.com/office/drawing/2014/main" val="562741795"/>
                  </a:ext>
                </a:extLst>
              </a:tr>
              <a:tr h="7985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rPr>
                        <a:t>Rent Caps</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Rent Caps – Lower of current funding, reasonable rent, 110% FMR minus utilities</a:t>
                      </a:r>
                    </a:p>
                  </a:txBody>
                  <a:tcPr anchor="ctr"/>
                </a:tc>
                <a:tc>
                  <a:txBody>
                    <a:bodyPr/>
                    <a:lstStyle/>
                    <a:p>
                      <a:r>
                        <a:rPr lang="en-US" sz="1600"/>
                        <a:t>Rent Caps – Lower of current funding and 120% FMR minus utilities (except with Rent Comparability Study)</a:t>
                      </a:r>
                    </a:p>
                  </a:txBody>
                  <a:tcPr anchor="ctr"/>
                </a:tc>
                <a:extLst>
                  <a:ext uri="{0D108BD9-81ED-4DB2-BD59-A6C34878D82A}">
                    <a16:rowId xmlns:a16="http://schemas.microsoft.com/office/drawing/2014/main" val="4099969689"/>
                  </a:ext>
                </a:extLst>
              </a:tr>
              <a:tr h="6890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rPr>
                        <a:t>Other</a:t>
                      </a:r>
                    </a:p>
                  </a:txBody>
                  <a:tcPr anchor="ctr">
                    <a:solidFill>
                      <a:schemeClr val="accent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PBV competitive selection, income-mixing, and PBV program cap requirements do not apply </a:t>
                      </a:r>
                    </a:p>
                  </a:txBody>
                  <a:tcPr anchor="ctr"/>
                </a:tc>
                <a:tc>
                  <a:txBody>
                    <a:bodyPr/>
                    <a:lstStyle/>
                    <a:p>
                      <a:endParaRPr lang="en-US" sz="1600"/>
                    </a:p>
                  </a:txBody>
                  <a:tcPr anchor="ctr"/>
                </a:tc>
                <a:extLst>
                  <a:ext uri="{0D108BD9-81ED-4DB2-BD59-A6C34878D82A}">
                    <a16:rowId xmlns:a16="http://schemas.microsoft.com/office/drawing/2014/main" val="514863621"/>
                  </a:ext>
                </a:extLst>
              </a:tr>
            </a:tbl>
          </a:graphicData>
        </a:graphic>
      </p:graphicFrame>
      <p:pic>
        <p:nvPicPr>
          <p:cNvPr id="5" name="Picture 4" descr="This is the standard banner for presentations. ">
            <a:extLst>
              <a:ext uri="{FF2B5EF4-FFF2-40B4-BE49-F238E27FC236}">
                <a16:creationId xmlns:a16="http://schemas.microsoft.com/office/drawing/2014/main" id="{AA853DF3-FBDE-7311-4C38-1C498CEE9913}"/>
              </a:ext>
            </a:extLst>
          </p:cNvPr>
          <p:cNvPicPr>
            <a:picLocks noChangeAspect="1"/>
          </p:cNvPicPr>
          <p:nvPr/>
        </p:nvPicPr>
        <p:blipFill rotWithShape="1">
          <a:blip r:embed="rId2"/>
          <a:srcRect t="41622"/>
          <a:stretch/>
        </p:blipFill>
        <p:spPr>
          <a:xfrm>
            <a:off x="0" y="0"/>
            <a:ext cx="12192000" cy="1334530"/>
          </a:xfrm>
          <a:prstGeom prst="rect">
            <a:avLst/>
          </a:prstGeom>
        </p:spPr>
      </p:pic>
      <p:sp>
        <p:nvSpPr>
          <p:cNvPr id="7" name="Title 5">
            <a:extLst>
              <a:ext uri="{FF2B5EF4-FFF2-40B4-BE49-F238E27FC236}">
                <a16:creationId xmlns:a16="http://schemas.microsoft.com/office/drawing/2014/main" id="{9BEA8BC7-9884-41B5-6399-21955FA29C17}"/>
              </a:ext>
            </a:extLst>
          </p:cNvPr>
          <p:cNvSpPr txBox="1">
            <a:spLocks/>
          </p:cNvSpPr>
          <p:nvPr/>
        </p:nvSpPr>
        <p:spPr>
          <a:xfrm>
            <a:off x="530771" y="196254"/>
            <a:ext cx="111304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dirty="0">
                <a:solidFill>
                  <a:schemeClr val="bg1"/>
                </a:solidFill>
                <a:latin typeface="Baskerville Old Face" panose="02020602080505020303" pitchFamily="18" charset="77"/>
                <a:ea typeface="+mn-ea"/>
                <a:cs typeface="+mn-cs"/>
              </a:rPr>
              <a:t>Project Based Vouchers (PBV) vs. </a:t>
            </a:r>
          </a:p>
          <a:p>
            <a:pPr>
              <a:lnSpc>
                <a:spcPct val="100000"/>
              </a:lnSpc>
              <a:spcBef>
                <a:spcPts val="0"/>
              </a:spcBef>
              <a:defRPr/>
            </a:pPr>
            <a:r>
              <a:rPr lang="en-US" sz="3600" dirty="0">
                <a:solidFill>
                  <a:schemeClr val="bg1"/>
                </a:solidFill>
                <a:latin typeface="Baskerville Old Face" panose="02020602080505020303" pitchFamily="18" charset="77"/>
                <a:ea typeface="+mn-ea"/>
                <a:cs typeface="+mn-cs"/>
              </a:rPr>
              <a:t>Project Based Rental </a:t>
            </a:r>
            <a:r>
              <a:rPr lang="en-US" sz="3600" dirty="0" err="1">
                <a:solidFill>
                  <a:schemeClr val="bg1"/>
                </a:solidFill>
                <a:latin typeface="Baskerville Old Face" panose="02020602080505020303" pitchFamily="18" charset="77"/>
                <a:ea typeface="+mn-ea"/>
                <a:cs typeface="+mn-cs"/>
              </a:rPr>
              <a:t>Assisance</a:t>
            </a:r>
            <a:r>
              <a:rPr lang="en-US" sz="3600" dirty="0">
                <a:solidFill>
                  <a:schemeClr val="bg1"/>
                </a:solidFill>
                <a:latin typeface="Baskerville Old Face" panose="02020602080505020303" pitchFamily="18" charset="77"/>
                <a:ea typeface="+mn-ea"/>
                <a:cs typeface="+mn-cs"/>
              </a:rPr>
              <a:t> (PBRA)</a:t>
            </a:r>
          </a:p>
        </p:txBody>
      </p:sp>
    </p:spTree>
    <p:extLst>
      <p:ext uri="{BB962C8B-B14F-4D97-AF65-F5344CB8AC3E}">
        <p14:creationId xmlns:p14="http://schemas.microsoft.com/office/powerpoint/2010/main" val="2723292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87A132B-8441-7169-DDB0-ACF48425F6EA}"/>
              </a:ext>
            </a:extLst>
          </p:cNvPr>
          <p:cNvSpPr>
            <a:spLocks noGrp="1"/>
          </p:cNvSpPr>
          <p:nvPr>
            <p:ph idx="1"/>
          </p:nvPr>
        </p:nvSpPr>
        <p:spPr/>
        <p:txBody>
          <a:bodyPr>
            <a:normAutofit/>
          </a:bodyPr>
          <a:lstStyle/>
          <a:p>
            <a:pPr>
              <a:spcAft>
                <a:spcPts val="600"/>
              </a:spcAft>
            </a:pPr>
            <a:r>
              <a:rPr lang="en-US" sz="2700">
                <a:hlinkClick r:id="rId2"/>
              </a:rPr>
              <a:t>RAD Statute </a:t>
            </a:r>
            <a:endParaRPr lang="en-US" sz="2700"/>
          </a:p>
          <a:p>
            <a:pPr>
              <a:spcAft>
                <a:spcPts val="600"/>
              </a:spcAft>
            </a:pPr>
            <a:r>
              <a:rPr lang="en-US" sz="2700">
                <a:hlinkClick r:id="rId3"/>
              </a:rPr>
              <a:t>RAD Implementation Notice, Revision 4: H 2019-09, PIH 2019-23 </a:t>
            </a:r>
            <a:endParaRPr lang="en-US" sz="2700"/>
          </a:p>
          <a:p>
            <a:pPr>
              <a:spcAft>
                <a:spcPts val="600"/>
              </a:spcAft>
            </a:pPr>
            <a:r>
              <a:rPr lang="en-US" sz="2700">
                <a:hlinkClick r:id="rId4"/>
              </a:rPr>
              <a:t>Fair Housing, Civil Rights and Relocation Notice: H 2016-17 PIH 2016-17 </a:t>
            </a:r>
            <a:endParaRPr lang="en-US" sz="2700"/>
          </a:p>
          <a:p>
            <a:pPr>
              <a:spcAft>
                <a:spcPts val="600"/>
              </a:spcAft>
            </a:pPr>
            <a:r>
              <a:rPr lang="en-US" sz="2700"/>
              <a:t>Guides and FAQs (</a:t>
            </a:r>
            <a:r>
              <a:rPr lang="en-US" sz="2700">
                <a:hlinkClick r:id="rId5"/>
              </a:rPr>
              <a:t>www.radresource.net</a:t>
            </a:r>
            <a:r>
              <a:rPr lang="en-US" sz="2700"/>
              <a:t>)</a:t>
            </a:r>
          </a:p>
          <a:p>
            <a:pPr>
              <a:spcAft>
                <a:spcPts val="600"/>
              </a:spcAft>
            </a:pPr>
            <a:r>
              <a:rPr lang="en-US" sz="2700">
                <a:hlinkClick r:id="rId6"/>
              </a:rPr>
              <a:t>RAD Inventory Assessment Tool</a:t>
            </a:r>
            <a:endParaRPr lang="en-US" sz="2700">
              <a:cs typeface="Arial" panose="020B0604020202020204" pitchFamily="34" charset="0"/>
            </a:endParaRPr>
          </a:p>
        </p:txBody>
      </p:sp>
      <p:pic>
        <p:nvPicPr>
          <p:cNvPr id="7" name="Picture 6" descr="This is the standard banner for presentations. ">
            <a:extLst>
              <a:ext uri="{FF2B5EF4-FFF2-40B4-BE49-F238E27FC236}">
                <a16:creationId xmlns:a16="http://schemas.microsoft.com/office/drawing/2014/main" id="{BE867FB9-AFD2-8BF8-EE83-28903FF48B90}"/>
              </a:ext>
            </a:extLst>
          </p:cNvPr>
          <p:cNvPicPr>
            <a:picLocks noChangeAspect="1"/>
          </p:cNvPicPr>
          <p:nvPr/>
        </p:nvPicPr>
        <p:blipFill rotWithShape="1">
          <a:blip r:embed="rId7"/>
          <a:srcRect t="41622"/>
          <a:stretch/>
        </p:blipFill>
        <p:spPr>
          <a:xfrm>
            <a:off x="0" y="0"/>
            <a:ext cx="12192000" cy="1334530"/>
          </a:xfrm>
          <a:prstGeom prst="rect">
            <a:avLst/>
          </a:prstGeom>
        </p:spPr>
      </p:pic>
      <p:sp>
        <p:nvSpPr>
          <p:cNvPr id="8" name="Title 5">
            <a:extLst>
              <a:ext uri="{FF2B5EF4-FFF2-40B4-BE49-F238E27FC236}">
                <a16:creationId xmlns:a16="http://schemas.microsoft.com/office/drawing/2014/main" id="{137D6522-4339-367B-A9D6-052F8853EA6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Key Resources</a:t>
            </a:r>
          </a:p>
        </p:txBody>
      </p:sp>
      <p:sp>
        <p:nvSpPr>
          <p:cNvPr id="2" name="Slide Number Placeholder 1">
            <a:extLst>
              <a:ext uri="{FF2B5EF4-FFF2-40B4-BE49-F238E27FC236}">
                <a16:creationId xmlns:a16="http://schemas.microsoft.com/office/drawing/2014/main" id="{DBB56BF7-7E5D-E5D9-673E-0DA416F50808}"/>
              </a:ext>
            </a:extLst>
          </p:cNvPr>
          <p:cNvSpPr>
            <a:spLocks noGrp="1"/>
          </p:cNvSpPr>
          <p:nvPr>
            <p:ph type="sldNum" sz="quarter" idx="12"/>
          </p:nvPr>
        </p:nvSpPr>
        <p:spPr/>
        <p:txBody>
          <a:bodyPr/>
          <a:lstStyle/>
          <a:p>
            <a:fld id="{C5BC01AA-E1B4-AE42-AF2F-F90BE03D1AD2}" type="slidenum">
              <a:rPr lang="en-US" smtClean="0"/>
              <a:t>39</a:t>
            </a:fld>
            <a:endParaRPr lang="en-US"/>
          </a:p>
        </p:txBody>
      </p:sp>
    </p:spTree>
    <p:extLst>
      <p:ext uri="{BB962C8B-B14F-4D97-AF65-F5344CB8AC3E}">
        <p14:creationId xmlns:p14="http://schemas.microsoft.com/office/powerpoint/2010/main" val="331648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5BE9B6-09D5-A912-8120-F13C65C25E26}"/>
              </a:ext>
            </a:extLst>
          </p:cNvPr>
          <p:cNvSpPr/>
          <p:nvPr/>
        </p:nvSpPr>
        <p:spPr>
          <a:xfrm>
            <a:off x="8801203" y="2002257"/>
            <a:ext cx="2614496" cy="17694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t>Section 8 PBV</a:t>
            </a:r>
          </a:p>
          <a:p>
            <a:pPr algn="ctr"/>
            <a:r>
              <a:rPr lang="en-US" sz="2800"/>
              <a:t>(Administered by PHA)</a:t>
            </a:r>
          </a:p>
        </p:txBody>
      </p:sp>
      <p:sp>
        <p:nvSpPr>
          <p:cNvPr id="11" name="Rectangle 10">
            <a:extLst>
              <a:ext uri="{FF2B5EF4-FFF2-40B4-BE49-F238E27FC236}">
                <a16:creationId xmlns:a16="http://schemas.microsoft.com/office/drawing/2014/main" id="{EC120940-F623-BDB7-6A12-ABEC53B12A8B}"/>
              </a:ext>
            </a:extLst>
          </p:cNvPr>
          <p:cNvSpPr/>
          <p:nvPr/>
        </p:nvSpPr>
        <p:spPr>
          <a:xfrm>
            <a:off x="8801203" y="4433068"/>
            <a:ext cx="2614496" cy="17694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t>Section 8 PBRA</a:t>
            </a:r>
          </a:p>
          <a:p>
            <a:pPr algn="ctr"/>
            <a:r>
              <a:rPr lang="en-US" sz="2800"/>
              <a:t>(Administered by HUD)</a:t>
            </a:r>
          </a:p>
        </p:txBody>
      </p:sp>
      <p:sp>
        <p:nvSpPr>
          <p:cNvPr id="13" name="TextBox 12">
            <a:extLst>
              <a:ext uri="{FF2B5EF4-FFF2-40B4-BE49-F238E27FC236}">
                <a16:creationId xmlns:a16="http://schemas.microsoft.com/office/drawing/2014/main" id="{E6263B92-7FAB-21E9-C019-553A3E6A0186}"/>
              </a:ext>
            </a:extLst>
          </p:cNvPr>
          <p:cNvSpPr txBox="1"/>
          <p:nvPr/>
        </p:nvSpPr>
        <p:spPr>
          <a:xfrm>
            <a:off x="867237" y="1868755"/>
            <a:ext cx="2213683" cy="1200329"/>
          </a:xfrm>
          <a:prstGeom prst="rect">
            <a:avLst/>
          </a:prstGeom>
          <a:noFill/>
        </p:spPr>
        <p:txBody>
          <a:bodyPr wrap="none" rtlCol="0">
            <a:spAutoFit/>
          </a:bodyPr>
          <a:lstStyle/>
          <a:p>
            <a:pPr algn="ctr"/>
            <a:r>
              <a:rPr lang="en-US" sz="2400" b="1"/>
              <a:t>RAD for </a:t>
            </a:r>
          </a:p>
          <a:p>
            <a:pPr algn="ctr"/>
            <a:r>
              <a:rPr lang="en-US" sz="2400" b="1"/>
              <a:t>Public Housing</a:t>
            </a:r>
          </a:p>
          <a:p>
            <a:pPr algn="ctr"/>
            <a:r>
              <a:rPr lang="en-US" sz="2400"/>
              <a:t>(1</a:t>
            </a:r>
            <a:r>
              <a:rPr lang="en-US" sz="2400" baseline="30000"/>
              <a:t>st</a:t>
            </a:r>
            <a:r>
              <a:rPr lang="en-US" sz="2400"/>
              <a:t> Component)</a:t>
            </a:r>
          </a:p>
        </p:txBody>
      </p:sp>
      <p:sp>
        <p:nvSpPr>
          <p:cNvPr id="17" name="TextBox 16">
            <a:extLst>
              <a:ext uri="{FF2B5EF4-FFF2-40B4-BE49-F238E27FC236}">
                <a16:creationId xmlns:a16="http://schemas.microsoft.com/office/drawing/2014/main" id="{E8DE85E0-F20E-7644-D0ED-CEAD85CE66CA}"/>
              </a:ext>
            </a:extLst>
          </p:cNvPr>
          <p:cNvSpPr txBox="1"/>
          <p:nvPr/>
        </p:nvSpPr>
        <p:spPr>
          <a:xfrm>
            <a:off x="656252" y="4348016"/>
            <a:ext cx="2771784" cy="1200329"/>
          </a:xfrm>
          <a:prstGeom prst="rect">
            <a:avLst/>
          </a:prstGeom>
          <a:noFill/>
        </p:spPr>
        <p:txBody>
          <a:bodyPr wrap="none" rtlCol="0">
            <a:spAutoFit/>
          </a:bodyPr>
          <a:lstStyle/>
          <a:p>
            <a:pPr algn="ctr"/>
            <a:r>
              <a:rPr lang="en-US" sz="2400" b="1"/>
              <a:t>RAD for </a:t>
            </a:r>
          </a:p>
          <a:p>
            <a:pPr algn="ctr"/>
            <a:r>
              <a:rPr lang="en-US" sz="2400" b="1"/>
              <a:t>Multifamily Housing</a:t>
            </a:r>
          </a:p>
          <a:p>
            <a:pPr algn="ctr"/>
            <a:r>
              <a:rPr lang="en-US" sz="2400"/>
              <a:t>(2</a:t>
            </a:r>
            <a:r>
              <a:rPr lang="en-US" sz="2400" baseline="30000"/>
              <a:t>nd</a:t>
            </a:r>
            <a:r>
              <a:rPr lang="en-US" sz="2400"/>
              <a:t> Component)</a:t>
            </a:r>
          </a:p>
        </p:txBody>
      </p:sp>
      <p:cxnSp>
        <p:nvCxnSpPr>
          <p:cNvPr id="24" name="Straight Arrow Connector 23">
            <a:extLst>
              <a:ext uri="{FF2B5EF4-FFF2-40B4-BE49-F238E27FC236}">
                <a16:creationId xmlns:a16="http://schemas.microsoft.com/office/drawing/2014/main" id="{1F43C9B5-22B8-8CC9-1975-5DC6D186E4DC}"/>
              </a:ext>
            </a:extLst>
          </p:cNvPr>
          <p:cNvCxnSpPr>
            <a:cxnSpLocks/>
            <a:endCxn id="10" idx="1"/>
          </p:cNvCxnSpPr>
          <p:nvPr/>
        </p:nvCxnSpPr>
        <p:spPr>
          <a:xfrm flipV="1">
            <a:off x="7202811" y="2886960"/>
            <a:ext cx="1598392" cy="6457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923FE13A-2E4C-4BAF-E992-DD9546A4059C}"/>
              </a:ext>
            </a:extLst>
          </p:cNvPr>
          <p:cNvCxnSpPr>
            <a:cxnSpLocks/>
            <a:endCxn id="11" idx="1"/>
          </p:cNvCxnSpPr>
          <p:nvPr/>
        </p:nvCxnSpPr>
        <p:spPr>
          <a:xfrm>
            <a:off x="7200014" y="4726628"/>
            <a:ext cx="1601189" cy="5911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 name="Hexagon 2">
            <a:extLst>
              <a:ext uri="{FF2B5EF4-FFF2-40B4-BE49-F238E27FC236}">
                <a16:creationId xmlns:a16="http://schemas.microsoft.com/office/drawing/2014/main" id="{D7CCBBB7-F601-ABFA-9E14-74F6A4406AA6}"/>
              </a:ext>
            </a:extLst>
          </p:cNvPr>
          <p:cNvSpPr/>
          <p:nvPr/>
        </p:nvSpPr>
        <p:spPr>
          <a:xfrm>
            <a:off x="4722531" y="2992829"/>
            <a:ext cx="2620138" cy="2258740"/>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RAD Conversion</a:t>
            </a:r>
          </a:p>
        </p:txBody>
      </p:sp>
      <p:cxnSp>
        <p:nvCxnSpPr>
          <p:cNvPr id="27" name="Straight Arrow Connector 26">
            <a:extLst>
              <a:ext uri="{FF2B5EF4-FFF2-40B4-BE49-F238E27FC236}">
                <a16:creationId xmlns:a16="http://schemas.microsoft.com/office/drawing/2014/main" id="{16D680AC-F441-B7C8-0E5C-31C1E37E3EF1}"/>
              </a:ext>
            </a:extLst>
          </p:cNvPr>
          <p:cNvCxnSpPr>
            <a:cxnSpLocks/>
          </p:cNvCxnSpPr>
          <p:nvPr/>
        </p:nvCxnSpPr>
        <p:spPr>
          <a:xfrm>
            <a:off x="3263997" y="2898600"/>
            <a:ext cx="1697423" cy="55310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35" name="Group 34">
            <a:extLst>
              <a:ext uri="{FF2B5EF4-FFF2-40B4-BE49-F238E27FC236}">
                <a16:creationId xmlns:a16="http://schemas.microsoft.com/office/drawing/2014/main" id="{4A0326F5-C87C-C337-6927-24E46225D6E5}"/>
              </a:ext>
            </a:extLst>
          </p:cNvPr>
          <p:cNvGrpSpPr/>
          <p:nvPr/>
        </p:nvGrpSpPr>
        <p:grpSpPr>
          <a:xfrm>
            <a:off x="417887" y="3336159"/>
            <a:ext cx="3322834" cy="925242"/>
            <a:chOff x="319101" y="3698243"/>
            <a:chExt cx="3322834" cy="925242"/>
          </a:xfrm>
        </p:grpSpPr>
        <p:pic>
          <p:nvPicPr>
            <p:cNvPr id="31" name="Graphic 30" descr="City with solid fill">
              <a:extLst>
                <a:ext uri="{FF2B5EF4-FFF2-40B4-BE49-F238E27FC236}">
                  <a16:creationId xmlns:a16="http://schemas.microsoft.com/office/drawing/2014/main" id="{849B654D-372F-160F-4119-CA2ED89CF8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101" y="3703167"/>
              <a:ext cx="914400" cy="914400"/>
            </a:xfrm>
            <a:prstGeom prst="rect">
              <a:avLst/>
            </a:prstGeom>
          </p:spPr>
        </p:pic>
        <p:pic>
          <p:nvPicPr>
            <p:cNvPr id="32" name="Graphic 31" descr="City with solid fill">
              <a:extLst>
                <a:ext uri="{FF2B5EF4-FFF2-40B4-BE49-F238E27FC236}">
                  <a16:creationId xmlns:a16="http://schemas.microsoft.com/office/drawing/2014/main" id="{DF001C7D-A448-4A79-2B21-AF0D011613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961" y="3698243"/>
              <a:ext cx="914400" cy="914400"/>
            </a:xfrm>
            <a:prstGeom prst="rect">
              <a:avLst/>
            </a:prstGeom>
          </p:spPr>
        </p:pic>
        <p:pic>
          <p:nvPicPr>
            <p:cNvPr id="33" name="Graphic 32" descr="City with solid fill">
              <a:extLst>
                <a:ext uri="{FF2B5EF4-FFF2-40B4-BE49-F238E27FC236}">
                  <a16:creationId xmlns:a16="http://schemas.microsoft.com/office/drawing/2014/main" id="{285C52DD-3508-EF9E-08A0-339B06AE1B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7631" y="3709085"/>
              <a:ext cx="914400" cy="914400"/>
            </a:xfrm>
            <a:prstGeom prst="rect">
              <a:avLst/>
            </a:prstGeom>
          </p:spPr>
        </p:pic>
        <p:pic>
          <p:nvPicPr>
            <p:cNvPr id="34" name="Graphic 33" descr="City with solid fill">
              <a:extLst>
                <a:ext uri="{FF2B5EF4-FFF2-40B4-BE49-F238E27FC236}">
                  <a16:creationId xmlns:a16="http://schemas.microsoft.com/office/drawing/2014/main" id="{7088A18B-28C3-9DA7-1DC9-F3FDFCBDF6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27535" y="3703167"/>
              <a:ext cx="914400" cy="914400"/>
            </a:xfrm>
            <a:prstGeom prst="rect">
              <a:avLst/>
            </a:prstGeom>
          </p:spPr>
        </p:pic>
      </p:grpSp>
      <p:cxnSp>
        <p:nvCxnSpPr>
          <p:cNvPr id="37" name="Straight Arrow Connector 36">
            <a:extLst>
              <a:ext uri="{FF2B5EF4-FFF2-40B4-BE49-F238E27FC236}">
                <a16:creationId xmlns:a16="http://schemas.microsoft.com/office/drawing/2014/main" id="{11A0F67C-D4AD-8947-71D4-4837F672B8C1}"/>
              </a:ext>
            </a:extLst>
          </p:cNvPr>
          <p:cNvCxnSpPr>
            <a:cxnSpLocks/>
          </p:cNvCxnSpPr>
          <p:nvPr/>
        </p:nvCxnSpPr>
        <p:spPr>
          <a:xfrm flipV="1">
            <a:off x="3479060" y="4726628"/>
            <a:ext cx="1466594" cy="25580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F85FE270-DF13-03B6-52BD-0999687BE3F6}"/>
              </a:ext>
            </a:extLst>
          </p:cNvPr>
          <p:cNvSpPr txBox="1"/>
          <p:nvPr/>
        </p:nvSpPr>
        <p:spPr>
          <a:xfrm>
            <a:off x="78844" y="5650158"/>
            <a:ext cx="4092606" cy="738664"/>
          </a:xfrm>
          <a:prstGeom prst="rect">
            <a:avLst/>
          </a:prstGeom>
          <a:noFill/>
        </p:spPr>
        <p:txBody>
          <a:bodyPr wrap="square">
            <a:spAutoFit/>
          </a:bodyPr>
          <a:lstStyle/>
          <a:p>
            <a:pPr algn="ctr"/>
            <a:r>
              <a:rPr lang="en-US" sz="1400"/>
              <a:t>Sec. 8 Mod Rehab, Rental Assistance Payment, </a:t>
            </a:r>
          </a:p>
          <a:p>
            <a:pPr algn="ctr"/>
            <a:r>
              <a:rPr lang="en-US" sz="1400"/>
              <a:t>McKinney Vento Mod Rehab SRO, Rent Supplement, </a:t>
            </a:r>
          </a:p>
          <a:p>
            <a:pPr algn="ctr"/>
            <a:r>
              <a:rPr lang="en-US" sz="1400"/>
              <a:t>Sec. 202 PRAC</a:t>
            </a:r>
          </a:p>
        </p:txBody>
      </p:sp>
      <p:pic>
        <p:nvPicPr>
          <p:cNvPr id="19" name="Picture 18" descr="This is the standard banner for presentations. ">
            <a:extLst>
              <a:ext uri="{FF2B5EF4-FFF2-40B4-BE49-F238E27FC236}">
                <a16:creationId xmlns:a16="http://schemas.microsoft.com/office/drawing/2014/main" id="{3F50DEE9-E771-C42E-15BE-ADDACCA6805C}"/>
              </a:ext>
            </a:extLst>
          </p:cNvPr>
          <p:cNvPicPr>
            <a:picLocks noChangeAspect="1"/>
          </p:cNvPicPr>
          <p:nvPr/>
        </p:nvPicPr>
        <p:blipFill rotWithShape="1">
          <a:blip r:embed="rId5"/>
          <a:srcRect t="41622"/>
          <a:stretch/>
        </p:blipFill>
        <p:spPr>
          <a:xfrm>
            <a:off x="0" y="0"/>
            <a:ext cx="12192000" cy="1334530"/>
          </a:xfrm>
          <a:prstGeom prst="rect">
            <a:avLst/>
          </a:prstGeom>
        </p:spPr>
      </p:pic>
      <p:sp>
        <p:nvSpPr>
          <p:cNvPr id="20" name="Title 5">
            <a:extLst>
              <a:ext uri="{FF2B5EF4-FFF2-40B4-BE49-F238E27FC236}">
                <a16:creationId xmlns:a16="http://schemas.microsoft.com/office/drawing/2014/main" id="{182BFE2D-C6D9-D0B3-056D-77251EEC3B2C}"/>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What is RAD?</a:t>
            </a:r>
          </a:p>
        </p:txBody>
      </p:sp>
      <p:sp>
        <p:nvSpPr>
          <p:cNvPr id="2" name="Slide Number Placeholder 1">
            <a:extLst>
              <a:ext uri="{FF2B5EF4-FFF2-40B4-BE49-F238E27FC236}">
                <a16:creationId xmlns:a16="http://schemas.microsoft.com/office/drawing/2014/main" id="{E12B04AD-158B-8F18-9FF5-9CD7BE885B55}"/>
              </a:ext>
            </a:extLst>
          </p:cNvPr>
          <p:cNvSpPr>
            <a:spLocks noGrp="1"/>
          </p:cNvSpPr>
          <p:nvPr>
            <p:ph type="sldNum" sz="quarter" idx="12"/>
          </p:nvPr>
        </p:nvSpPr>
        <p:spPr/>
        <p:txBody>
          <a:bodyPr/>
          <a:lstStyle/>
          <a:p>
            <a:fld id="{C5BC01AA-E1B4-AE42-AF2F-F90BE03D1AD2}" type="slidenum">
              <a:rPr lang="en-US" smtClean="0"/>
              <a:t>4</a:t>
            </a:fld>
            <a:endParaRPr lang="en-US"/>
          </a:p>
        </p:txBody>
      </p:sp>
    </p:spTree>
    <p:extLst>
      <p:ext uri="{BB962C8B-B14F-4D97-AF65-F5344CB8AC3E}">
        <p14:creationId xmlns:p14="http://schemas.microsoft.com/office/powerpoint/2010/main" val="1331378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depicts the official seal of the U.S. Department of Housing and Urban Development and presentation text. ">
            <a:extLst>
              <a:ext uri="{FF2B5EF4-FFF2-40B4-BE49-F238E27FC236}">
                <a16:creationId xmlns:a16="http://schemas.microsoft.com/office/drawing/2014/main" id="{969234C5-5C8E-034F-827C-BAE9DA4E3062}"/>
              </a:ext>
            </a:extLst>
          </p:cNvPr>
          <p:cNvPicPr>
            <a:picLocks noChangeAspect="1"/>
          </p:cNvPicPr>
          <p:nvPr/>
        </p:nvPicPr>
        <p:blipFill>
          <a:blip r:embed="rId3"/>
          <a:stretch>
            <a:fill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9826506A-C9B1-0C4D-95CA-3B9DD9B6F577}"/>
              </a:ext>
            </a:extLst>
          </p:cNvPr>
          <p:cNvSpPr txBox="1">
            <a:spLocks noGrp="1"/>
          </p:cNvSpPr>
          <p:nvPr>
            <p:ph type="title" idx="4294967295"/>
          </p:nvPr>
        </p:nvSpPr>
        <p:spPr>
          <a:xfrm>
            <a:off x="6350" y="2745755"/>
            <a:ext cx="121793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Baskerville Old Face" panose="02020602080505020303" pitchFamily="18" charset="77"/>
                <a:ea typeface="+mn-ea"/>
                <a:cs typeface="+mn-cs"/>
              </a:rPr>
              <a:t>RAD / Section Blends</a:t>
            </a:r>
          </a:p>
        </p:txBody>
      </p:sp>
    </p:spTree>
    <p:extLst>
      <p:ext uri="{BB962C8B-B14F-4D97-AF65-F5344CB8AC3E}">
        <p14:creationId xmlns:p14="http://schemas.microsoft.com/office/powerpoint/2010/main" val="4042056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Two Types of Blends</a:t>
            </a:r>
          </a:p>
        </p:txBody>
      </p:sp>
      <p:sp>
        <p:nvSpPr>
          <p:cNvPr id="5" name="Content Placeholder 4">
            <a:extLst>
              <a:ext uri="{FF2B5EF4-FFF2-40B4-BE49-F238E27FC236}">
                <a16:creationId xmlns:a16="http://schemas.microsoft.com/office/drawing/2014/main" id="{95951DDB-0CC6-AD68-CA73-EE4403ABAB27}"/>
              </a:ext>
            </a:extLst>
          </p:cNvPr>
          <p:cNvSpPr>
            <a:spLocks noGrp="1"/>
          </p:cNvSpPr>
          <p:nvPr>
            <p:ph idx="1"/>
          </p:nvPr>
        </p:nvSpPr>
        <p:spPr>
          <a:xfrm>
            <a:off x="838200" y="1825624"/>
            <a:ext cx="10515600" cy="4718555"/>
          </a:xfrm>
        </p:spPr>
        <p:txBody>
          <a:bodyPr>
            <a:normAutofit fontScale="92500" lnSpcReduction="10000"/>
          </a:bodyPr>
          <a:lstStyle/>
          <a:p>
            <a:r>
              <a:rPr lang="en-US" u="sng"/>
              <a:t>Construction Blends</a:t>
            </a:r>
            <a:r>
              <a:rPr lang="en-US"/>
              <a:t> – Based on proposed construction costs for new construction or rehabilitation relative to HUD-published “Hard Construction Cost” thresholds</a:t>
            </a:r>
          </a:p>
          <a:p>
            <a:endParaRPr lang="en-US" sz="2600"/>
          </a:p>
          <a:p>
            <a:endParaRPr lang="en-US" sz="2600"/>
          </a:p>
          <a:p>
            <a:endParaRPr lang="en-US" sz="2600"/>
          </a:p>
          <a:p>
            <a:endParaRPr lang="en-US" sz="2600"/>
          </a:p>
          <a:p>
            <a:endParaRPr lang="en-US" sz="2600"/>
          </a:p>
          <a:p>
            <a:endParaRPr lang="en-US" sz="2600" u="sng"/>
          </a:p>
          <a:p>
            <a:r>
              <a:rPr lang="en-US" u="sng"/>
              <a:t>Small PHA Blends</a:t>
            </a:r>
            <a:r>
              <a:rPr lang="en-US"/>
              <a:t> – For PHAs with 250 or fewer public housing units</a:t>
            </a:r>
          </a:p>
          <a:p>
            <a:pPr lvl="1"/>
            <a:r>
              <a:rPr lang="en-US"/>
              <a:t> Up to 80% of the units may be disposed of under Section 18, but PHA must have a plan to recapitalize and convert </a:t>
            </a:r>
            <a:r>
              <a:rPr lang="en-US" u="sng"/>
              <a:t>all</a:t>
            </a:r>
            <a:r>
              <a:rPr lang="en-US"/>
              <a:t> of its public housing units</a:t>
            </a:r>
          </a:p>
        </p:txBody>
      </p:sp>
      <p:graphicFrame>
        <p:nvGraphicFramePr>
          <p:cNvPr id="7" name="Table 6">
            <a:extLst>
              <a:ext uri="{FF2B5EF4-FFF2-40B4-BE49-F238E27FC236}">
                <a16:creationId xmlns:a16="http://schemas.microsoft.com/office/drawing/2014/main" id="{F45D8268-78F7-8701-E4BE-E705EBC7477B}"/>
              </a:ext>
            </a:extLst>
          </p:cNvPr>
          <p:cNvGraphicFramePr>
            <a:graphicFrameLocks noGrp="1"/>
          </p:cNvGraphicFramePr>
          <p:nvPr/>
        </p:nvGraphicFramePr>
        <p:xfrm>
          <a:off x="1872341" y="2949458"/>
          <a:ext cx="8447315" cy="2238105"/>
        </p:xfrm>
        <a:graphic>
          <a:graphicData uri="http://schemas.openxmlformats.org/drawingml/2006/table">
            <a:tbl>
              <a:tblPr firstRow="1" firstCol="1" bandRow="1">
                <a:tableStyleId>{21E4AEA4-8DFA-4A89-87EB-49C32662AFE0}</a:tableStyleId>
              </a:tblPr>
              <a:tblGrid>
                <a:gridCol w="3484091">
                  <a:extLst>
                    <a:ext uri="{9D8B030D-6E8A-4147-A177-3AD203B41FA5}">
                      <a16:colId xmlns:a16="http://schemas.microsoft.com/office/drawing/2014/main" val="199989870"/>
                    </a:ext>
                  </a:extLst>
                </a:gridCol>
                <a:gridCol w="4963224">
                  <a:extLst>
                    <a:ext uri="{9D8B030D-6E8A-4147-A177-3AD203B41FA5}">
                      <a16:colId xmlns:a16="http://schemas.microsoft.com/office/drawing/2014/main" val="3638207535"/>
                    </a:ext>
                  </a:extLst>
                </a:gridCol>
              </a:tblGrid>
              <a:tr h="430876">
                <a:tc>
                  <a:txBody>
                    <a:bodyPr/>
                    <a:lstStyle/>
                    <a:p>
                      <a:pPr marL="0" marR="0" algn="ctr">
                        <a:spcBef>
                          <a:spcPts val="0"/>
                        </a:spcBef>
                        <a:spcAft>
                          <a:spcPts val="0"/>
                        </a:spcAft>
                      </a:pPr>
                      <a:r>
                        <a:rPr lang="en-US" sz="2000" b="0">
                          <a:effectLst/>
                        </a:rPr>
                        <a:t>Required HCC Threshold</a:t>
                      </a:r>
                      <a:endParaRPr lang="en-US" sz="2000" b="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spcBef>
                          <a:spcPts val="0"/>
                        </a:spcBef>
                        <a:spcAft>
                          <a:spcPts val="0"/>
                        </a:spcAft>
                      </a:pPr>
                      <a:r>
                        <a:rPr lang="en-US" sz="2000" b="0">
                          <a:effectLst/>
                        </a:rPr>
                        <a:t>RAD / Section 18 Blend Percentage</a:t>
                      </a:r>
                      <a:endParaRPr lang="en-US" sz="2000" b="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2940408250"/>
                  </a:ext>
                </a:extLst>
              </a:tr>
              <a:tr h="430876">
                <a:tc>
                  <a:txBody>
                    <a:bodyPr/>
                    <a:lstStyle/>
                    <a:p>
                      <a:pPr marL="0" marR="0" algn="ctr">
                        <a:spcBef>
                          <a:spcPts val="0"/>
                        </a:spcBef>
                        <a:spcAft>
                          <a:spcPts val="0"/>
                        </a:spcAft>
                      </a:pPr>
                      <a:r>
                        <a:rPr lang="en-US" sz="2000" b="0">
                          <a:effectLst/>
                        </a:rPr>
                        <a:t>&gt;30%</a:t>
                      </a:r>
                      <a:endParaRPr lang="en-US" sz="2000" b="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spcBef>
                          <a:spcPts val="0"/>
                        </a:spcBef>
                        <a:spcAft>
                          <a:spcPts val="0"/>
                        </a:spcAft>
                      </a:pPr>
                      <a:r>
                        <a:rPr lang="en-US" sz="2000" b="0">
                          <a:effectLst/>
                        </a:rPr>
                        <a:t>80% RAD / 20% Section 18</a:t>
                      </a:r>
                      <a:endParaRPr lang="en-US" sz="2000" b="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797713684"/>
                  </a:ext>
                </a:extLst>
              </a:tr>
              <a:tr h="430876">
                <a:tc>
                  <a:txBody>
                    <a:bodyPr/>
                    <a:lstStyle/>
                    <a:p>
                      <a:pPr marL="0" marR="0" algn="ctr">
                        <a:spcBef>
                          <a:spcPts val="0"/>
                        </a:spcBef>
                        <a:spcAft>
                          <a:spcPts val="0"/>
                        </a:spcAft>
                      </a:pPr>
                      <a:r>
                        <a:rPr lang="en-US" sz="2000" b="0">
                          <a:effectLst/>
                        </a:rPr>
                        <a:t>&gt;60%</a:t>
                      </a:r>
                      <a:endParaRPr lang="en-US" sz="2000" b="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spcBef>
                          <a:spcPts val="0"/>
                        </a:spcBef>
                        <a:spcAft>
                          <a:spcPts val="0"/>
                        </a:spcAft>
                      </a:pPr>
                      <a:r>
                        <a:rPr lang="en-US" sz="2000" b="0">
                          <a:effectLst/>
                        </a:rPr>
                        <a:t>60% RAD / 40% Section 18</a:t>
                      </a:r>
                      <a:endParaRPr lang="en-US" sz="2000" b="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3557303020"/>
                  </a:ext>
                </a:extLst>
              </a:tr>
              <a:tr h="430876">
                <a:tc>
                  <a:txBody>
                    <a:bodyPr/>
                    <a:lstStyle/>
                    <a:p>
                      <a:pPr marL="0" marR="0" algn="ctr">
                        <a:spcBef>
                          <a:spcPts val="0"/>
                        </a:spcBef>
                        <a:spcAft>
                          <a:spcPts val="0"/>
                        </a:spcAft>
                      </a:pPr>
                      <a:r>
                        <a:rPr lang="en-US" sz="2000" b="0">
                          <a:effectLst/>
                        </a:rPr>
                        <a:t>&gt;90%</a:t>
                      </a:r>
                      <a:endParaRPr lang="en-US" sz="2000" b="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spcBef>
                          <a:spcPts val="0"/>
                        </a:spcBef>
                        <a:spcAft>
                          <a:spcPts val="0"/>
                        </a:spcAft>
                      </a:pPr>
                      <a:r>
                        <a:rPr lang="en-US" sz="2000" b="0">
                          <a:effectLst/>
                        </a:rPr>
                        <a:t>40% RAD / 60% Section 18</a:t>
                      </a:r>
                      <a:endParaRPr lang="en-US" sz="2000" b="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3498866728"/>
                  </a:ext>
                </a:extLst>
              </a:tr>
              <a:tr h="514601">
                <a:tc>
                  <a:txBody>
                    <a:bodyPr/>
                    <a:lstStyle/>
                    <a:p>
                      <a:pPr marL="0" marR="0" algn="ctr">
                        <a:spcBef>
                          <a:spcPts val="0"/>
                        </a:spcBef>
                        <a:spcAft>
                          <a:spcPts val="0"/>
                        </a:spcAft>
                      </a:pPr>
                      <a:r>
                        <a:rPr lang="en-US" sz="2000" b="0">
                          <a:effectLst/>
                        </a:rPr>
                        <a:t>&gt;90% + in high-cost area</a:t>
                      </a:r>
                    </a:p>
                    <a:p>
                      <a:pPr marL="0" marR="0" algn="ctr">
                        <a:spcBef>
                          <a:spcPts val="0"/>
                        </a:spcBef>
                        <a:spcAft>
                          <a:spcPts val="0"/>
                        </a:spcAft>
                      </a:pPr>
                      <a:r>
                        <a:rPr lang="en-US" sz="1200" b="0">
                          <a:effectLst/>
                        </a:rPr>
                        <a:t>(Local HCC &gt; 120% of national average HCC)</a:t>
                      </a:r>
                      <a:endParaRPr lang="en-US" sz="1200" b="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spcBef>
                          <a:spcPts val="0"/>
                        </a:spcBef>
                        <a:spcAft>
                          <a:spcPts val="0"/>
                        </a:spcAft>
                      </a:pPr>
                      <a:r>
                        <a:rPr lang="en-US" sz="2000" b="0">
                          <a:effectLst/>
                        </a:rPr>
                        <a:t>20% RAD / 80% Section 18</a:t>
                      </a:r>
                      <a:endParaRPr lang="en-US" sz="2000" b="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1935835181"/>
                  </a:ext>
                </a:extLst>
              </a:tr>
            </a:tbl>
          </a:graphicData>
        </a:graphic>
      </p:graphicFrame>
      <p:sp>
        <p:nvSpPr>
          <p:cNvPr id="3" name="Slide Number Placeholder 2">
            <a:extLst>
              <a:ext uri="{FF2B5EF4-FFF2-40B4-BE49-F238E27FC236}">
                <a16:creationId xmlns:a16="http://schemas.microsoft.com/office/drawing/2014/main" id="{2F1DAD31-7382-F3FF-182A-EA17A1DCAC8C}"/>
              </a:ext>
            </a:extLst>
          </p:cNvPr>
          <p:cNvSpPr>
            <a:spLocks noGrp="1"/>
          </p:cNvSpPr>
          <p:nvPr>
            <p:ph type="sldNum" sz="quarter" idx="12"/>
          </p:nvPr>
        </p:nvSpPr>
        <p:spPr/>
        <p:txBody>
          <a:bodyPr/>
          <a:lstStyle/>
          <a:p>
            <a:fld id="{C5BC01AA-E1B4-AE42-AF2F-F90BE03D1AD2}" type="slidenum">
              <a:rPr lang="en-US" smtClean="0"/>
              <a:t>41</a:t>
            </a:fld>
            <a:endParaRPr lang="en-US"/>
          </a:p>
        </p:txBody>
      </p:sp>
    </p:spTree>
    <p:extLst>
      <p:ext uri="{BB962C8B-B14F-4D97-AF65-F5344CB8AC3E}">
        <p14:creationId xmlns:p14="http://schemas.microsoft.com/office/powerpoint/2010/main" val="2767127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Construction Blends</a:t>
            </a:r>
          </a:p>
        </p:txBody>
      </p:sp>
      <p:graphicFrame>
        <p:nvGraphicFramePr>
          <p:cNvPr id="8" name="Table 7">
            <a:extLst>
              <a:ext uri="{FF2B5EF4-FFF2-40B4-BE49-F238E27FC236}">
                <a16:creationId xmlns:a16="http://schemas.microsoft.com/office/drawing/2014/main" id="{0C6B216E-546E-8FF9-0801-16A5705716ED}"/>
              </a:ext>
            </a:extLst>
          </p:cNvPr>
          <p:cNvGraphicFramePr>
            <a:graphicFrameLocks noGrp="1"/>
          </p:cNvGraphicFramePr>
          <p:nvPr/>
        </p:nvGraphicFramePr>
        <p:xfrm>
          <a:off x="530772" y="2596414"/>
          <a:ext cx="11089300" cy="3665042"/>
        </p:xfrm>
        <a:graphic>
          <a:graphicData uri="http://schemas.openxmlformats.org/drawingml/2006/table">
            <a:tbl>
              <a:tblPr firstRow="1" firstCol="1" bandRow="1">
                <a:tableStyleId>{8A107856-5554-42FB-B03E-39F5DBC370BA}</a:tableStyleId>
              </a:tblPr>
              <a:tblGrid>
                <a:gridCol w="4600994">
                  <a:extLst>
                    <a:ext uri="{9D8B030D-6E8A-4147-A177-3AD203B41FA5}">
                      <a16:colId xmlns:a16="http://schemas.microsoft.com/office/drawing/2014/main" val="1568628361"/>
                    </a:ext>
                  </a:extLst>
                </a:gridCol>
                <a:gridCol w="3664615">
                  <a:extLst>
                    <a:ext uri="{9D8B030D-6E8A-4147-A177-3AD203B41FA5}">
                      <a16:colId xmlns:a16="http://schemas.microsoft.com/office/drawing/2014/main" val="2019091543"/>
                    </a:ext>
                  </a:extLst>
                </a:gridCol>
                <a:gridCol w="2823691">
                  <a:extLst>
                    <a:ext uri="{9D8B030D-6E8A-4147-A177-3AD203B41FA5}">
                      <a16:colId xmlns:a16="http://schemas.microsoft.com/office/drawing/2014/main" val="3685296468"/>
                    </a:ext>
                  </a:extLst>
                </a:gridCol>
              </a:tblGrid>
              <a:tr h="660999">
                <a:tc>
                  <a:txBody>
                    <a:bodyPr/>
                    <a:lstStyle/>
                    <a:p>
                      <a:pPr marL="0" marR="0" algn="ctr">
                        <a:spcBef>
                          <a:spcPts val="0"/>
                        </a:spcBef>
                        <a:spcAft>
                          <a:spcPts val="0"/>
                        </a:spcAft>
                      </a:pPr>
                      <a:r>
                        <a:rPr lang="en-US" sz="2200" b="1">
                          <a:solidFill>
                            <a:schemeClr val="bg1"/>
                          </a:solidFill>
                          <a:effectLst/>
                        </a:rPr>
                        <a:t>Construction Costs per Unit</a:t>
                      </a:r>
                      <a:endParaRPr lang="en-US" sz="2200" b="1">
                        <a:solidFill>
                          <a:schemeClr val="bg1"/>
                        </a:solidFill>
                        <a:effectLst/>
                        <a:latin typeface="Calibri" panose="020F0502020204030204" pitchFamily="34" charset="0"/>
                        <a:ea typeface="Calibri" panose="020F0502020204030204" pitchFamily="34" charset="0"/>
                      </a:endParaRPr>
                    </a:p>
                  </a:txBody>
                  <a:tcPr marL="68580" marR="68580" marT="0" marB="0" anchor="ctr">
                    <a:solidFill>
                      <a:schemeClr val="accent2"/>
                    </a:solidFill>
                  </a:tcPr>
                </a:tc>
                <a:tc>
                  <a:txBody>
                    <a:bodyPr/>
                    <a:lstStyle/>
                    <a:p>
                      <a:pPr marL="0" marR="0" algn="ctr">
                        <a:spcBef>
                          <a:spcPts val="0"/>
                        </a:spcBef>
                        <a:spcAft>
                          <a:spcPts val="0"/>
                        </a:spcAft>
                      </a:pPr>
                      <a:r>
                        <a:rPr lang="en-US" sz="2200" b="1">
                          <a:solidFill>
                            <a:schemeClr val="bg1"/>
                          </a:solidFill>
                          <a:effectLst/>
                        </a:rPr>
                        <a:t>RAD/Section 18 Construction Blend</a:t>
                      </a:r>
                      <a:endParaRPr lang="en-US" sz="2200" b="1">
                        <a:solidFill>
                          <a:schemeClr val="bg1"/>
                        </a:solidFill>
                        <a:effectLst/>
                        <a:latin typeface="Calibri" panose="020F0502020204030204" pitchFamily="34" charset="0"/>
                        <a:ea typeface="Calibri" panose="020F0502020204030204" pitchFamily="34" charset="0"/>
                      </a:endParaRPr>
                    </a:p>
                  </a:txBody>
                  <a:tcPr marL="68580" marR="68580" marT="0" marB="0" anchor="ctr">
                    <a:solidFill>
                      <a:schemeClr val="accent2"/>
                    </a:solidFill>
                  </a:tcPr>
                </a:tc>
                <a:tc>
                  <a:txBody>
                    <a:bodyPr/>
                    <a:lstStyle/>
                    <a:p>
                      <a:pPr marL="0" marR="0" algn="ctr">
                        <a:spcBef>
                          <a:spcPts val="0"/>
                        </a:spcBef>
                        <a:spcAft>
                          <a:spcPts val="0"/>
                        </a:spcAft>
                      </a:pPr>
                      <a:r>
                        <a:rPr lang="en-US" sz="2200" b="1">
                          <a:solidFill>
                            <a:schemeClr val="bg1"/>
                          </a:solidFill>
                          <a:effectLst/>
                        </a:rPr>
                        <a:t>Average Contract Rents (Estimate)*</a:t>
                      </a:r>
                      <a:endParaRPr lang="en-US" sz="2200" b="1">
                        <a:solidFill>
                          <a:schemeClr val="bg1"/>
                        </a:solidFill>
                        <a:effectLst/>
                        <a:latin typeface="Calibri" panose="020F0502020204030204" pitchFamily="34" charset="0"/>
                        <a:ea typeface="Calibri" panose="020F0502020204030204" pitchFamily="34" charset="0"/>
                      </a:endParaRPr>
                    </a:p>
                  </a:txBody>
                  <a:tcPr marL="68580" marR="68580" marT="0" marB="0" anchor="ctr">
                    <a:solidFill>
                      <a:schemeClr val="accent2"/>
                    </a:solidFill>
                  </a:tcPr>
                </a:tc>
                <a:extLst>
                  <a:ext uri="{0D108BD9-81ED-4DB2-BD59-A6C34878D82A}">
                    <a16:rowId xmlns:a16="http://schemas.microsoft.com/office/drawing/2014/main" val="4131531572"/>
                  </a:ext>
                </a:extLst>
              </a:tr>
              <a:tr h="561907">
                <a:tc>
                  <a:txBody>
                    <a:bodyPr/>
                    <a:lstStyle/>
                    <a:p>
                      <a:pPr marL="0" marR="0">
                        <a:spcBef>
                          <a:spcPts val="0"/>
                        </a:spcBef>
                        <a:spcAft>
                          <a:spcPts val="0"/>
                        </a:spcAft>
                      </a:pPr>
                      <a:r>
                        <a:rPr lang="en-US" sz="2200">
                          <a:effectLst/>
                        </a:rPr>
                        <a:t>&lt;$31k</a:t>
                      </a:r>
                    </a:p>
                    <a:p>
                      <a:pPr marL="457200" marR="0" lvl="1">
                        <a:spcBef>
                          <a:spcPts val="0"/>
                        </a:spcBef>
                        <a:spcAft>
                          <a:spcPts val="0"/>
                        </a:spcAft>
                      </a:pPr>
                      <a:r>
                        <a:rPr lang="en-US" sz="2200" b="0" i="1">
                          <a:effectLst/>
                          <a:latin typeface="Calibri" panose="020F0502020204030204" pitchFamily="34" charset="0"/>
                          <a:ea typeface="Calibri" panose="020F0502020204030204" pitchFamily="34" charset="0"/>
                        </a:rPr>
                        <a:t>(less than 30% of HCC)</a:t>
                      </a:r>
                    </a:p>
                  </a:txBody>
                  <a:tcPr marL="68580" marR="68580" marT="0" marB="0"/>
                </a:tc>
                <a:tc>
                  <a:txBody>
                    <a:bodyPr/>
                    <a:lstStyle/>
                    <a:p>
                      <a:pPr marL="0" marR="0">
                        <a:spcBef>
                          <a:spcPts val="0"/>
                        </a:spcBef>
                        <a:spcAft>
                          <a:spcPts val="0"/>
                        </a:spcAft>
                      </a:pPr>
                      <a:r>
                        <a:rPr lang="en-US" sz="2200">
                          <a:effectLst/>
                        </a:rPr>
                        <a:t>100% RAD</a:t>
                      </a:r>
                      <a:endParaRPr lang="en-US" sz="22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rPr>
                        <a:t>$650</a:t>
                      </a:r>
                      <a:endParaRPr lang="en-US" sz="22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9701544"/>
                  </a:ext>
                </a:extLst>
              </a:tr>
              <a:tr h="561907">
                <a:tc>
                  <a:txBody>
                    <a:bodyPr/>
                    <a:lstStyle/>
                    <a:p>
                      <a:pPr marL="0" marR="0">
                        <a:spcBef>
                          <a:spcPts val="0"/>
                        </a:spcBef>
                        <a:spcAft>
                          <a:spcPts val="0"/>
                        </a:spcAft>
                      </a:pPr>
                      <a:r>
                        <a:rPr lang="en-US" sz="2200">
                          <a:effectLst/>
                        </a:rPr>
                        <a:t>Between $31k and $62k</a:t>
                      </a:r>
                    </a:p>
                    <a:p>
                      <a:pPr marL="457200" marR="0" lvl="1">
                        <a:spcBef>
                          <a:spcPts val="0"/>
                        </a:spcBef>
                        <a:spcAft>
                          <a:spcPts val="0"/>
                        </a:spcAft>
                      </a:pPr>
                      <a:r>
                        <a:rPr lang="en-US" sz="2200" b="0" i="1" u="none">
                          <a:effectLst/>
                        </a:rPr>
                        <a:t>(between 30-60% of HCC)</a:t>
                      </a:r>
                      <a:endParaRPr lang="en-US" sz="2200" b="0" i="1" u="none">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rPr>
                        <a:t>80% RAD / 20% Section 18</a:t>
                      </a:r>
                      <a:endParaRPr lang="en-US" sz="22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rPr>
                        <a:t>$692</a:t>
                      </a:r>
                      <a:endParaRPr lang="en-US" sz="22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79619111"/>
                  </a:ext>
                </a:extLst>
              </a:tr>
              <a:tr h="561907">
                <a:tc>
                  <a:txBody>
                    <a:bodyPr/>
                    <a:lstStyle/>
                    <a:p>
                      <a:pPr marL="0" marR="0">
                        <a:spcBef>
                          <a:spcPts val="0"/>
                        </a:spcBef>
                        <a:spcAft>
                          <a:spcPts val="0"/>
                        </a:spcAft>
                      </a:pPr>
                      <a:r>
                        <a:rPr lang="en-US" sz="2200">
                          <a:effectLst/>
                        </a:rPr>
                        <a:t>Between $62k and $92k </a:t>
                      </a:r>
                    </a:p>
                    <a:p>
                      <a:pPr marL="457200" marR="0" lvl="1">
                        <a:spcBef>
                          <a:spcPts val="0"/>
                        </a:spcBef>
                        <a:spcAft>
                          <a:spcPts val="0"/>
                        </a:spcAft>
                      </a:pPr>
                      <a:r>
                        <a:rPr lang="en-US" sz="2200" b="0" i="1">
                          <a:effectLst/>
                        </a:rPr>
                        <a:t>(between 60-90% of HCC)</a:t>
                      </a:r>
                      <a:endParaRPr lang="en-US" sz="2200" b="0" i="1">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rPr>
                        <a:t>60% RAD/40% Section 18</a:t>
                      </a:r>
                      <a:endParaRPr lang="en-US" sz="22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rPr>
                        <a:t>$730</a:t>
                      </a:r>
                      <a:endParaRPr lang="en-US" sz="22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41824091"/>
                  </a:ext>
                </a:extLst>
              </a:tr>
              <a:tr h="982802">
                <a:tc>
                  <a:txBody>
                    <a:bodyPr/>
                    <a:lstStyle/>
                    <a:p>
                      <a:pPr marL="0" marR="0">
                        <a:spcBef>
                          <a:spcPts val="0"/>
                        </a:spcBef>
                        <a:spcAft>
                          <a:spcPts val="0"/>
                        </a:spcAft>
                      </a:pPr>
                      <a:r>
                        <a:rPr lang="en-US" sz="2200">
                          <a:effectLst/>
                        </a:rPr>
                        <a:t>More than $92k or new construction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200" b="0" i="1">
                          <a:effectLst/>
                        </a:rPr>
                        <a:t>(more than 90% of HCC)</a:t>
                      </a:r>
                      <a:endParaRPr lang="en-US" sz="22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rPr>
                        <a:t>40% RAD/ 60% Section 18 </a:t>
                      </a:r>
                      <a:endParaRPr lang="en-US" sz="22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200">
                          <a:effectLst/>
                        </a:rPr>
                        <a:t>$776</a:t>
                      </a:r>
                      <a:endParaRPr lang="en-US" sz="22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06271060"/>
                  </a:ext>
                </a:extLst>
              </a:tr>
            </a:tbl>
          </a:graphicData>
        </a:graphic>
      </p:graphicFrame>
      <p:sp>
        <p:nvSpPr>
          <p:cNvPr id="3" name="TextBox 2">
            <a:extLst>
              <a:ext uri="{FF2B5EF4-FFF2-40B4-BE49-F238E27FC236}">
                <a16:creationId xmlns:a16="http://schemas.microsoft.com/office/drawing/2014/main" id="{4855E61C-60C7-28DE-1679-5906083DDC10}"/>
              </a:ext>
            </a:extLst>
          </p:cNvPr>
          <p:cNvSpPr txBox="1"/>
          <p:nvPr/>
        </p:nvSpPr>
        <p:spPr>
          <a:xfrm>
            <a:off x="711719" y="1334530"/>
            <a:ext cx="8318376" cy="1261884"/>
          </a:xfrm>
          <a:prstGeom prst="rect">
            <a:avLst/>
          </a:prstGeom>
          <a:noFill/>
        </p:spPr>
        <p:txBody>
          <a:bodyPr wrap="square" rtlCol="0">
            <a:spAutoFit/>
          </a:bodyPr>
          <a:lstStyle/>
          <a:p>
            <a:r>
              <a:rPr lang="en-US" sz="2400" b="1"/>
              <a:t>Example: </a:t>
            </a:r>
          </a:p>
          <a:p>
            <a:pPr marL="285750" indent="-285750">
              <a:buFont typeface="Arial" panose="020B0604020202020204" pitchFamily="34" charset="0"/>
              <a:buChar char="•"/>
            </a:pPr>
            <a:r>
              <a:rPr lang="en-US" sz="2400"/>
              <a:t>100-unit </a:t>
            </a:r>
            <a:r>
              <a:rPr lang="en-US" sz="2800"/>
              <a:t>elderly</a:t>
            </a:r>
            <a:r>
              <a:rPr lang="en-US" sz="2400"/>
              <a:t> building in East Baton Rouge </a:t>
            </a:r>
          </a:p>
          <a:p>
            <a:pPr marL="285750" indent="-285750">
              <a:buFont typeface="Arial" panose="020B0604020202020204" pitchFamily="34" charset="0"/>
              <a:buChar char="•"/>
            </a:pPr>
            <a:r>
              <a:rPr lang="en-US" sz="2400"/>
              <a:t>RAD Rents are approximately 86% of FMR</a:t>
            </a:r>
          </a:p>
        </p:txBody>
      </p:sp>
      <p:sp>
        <p:nvSpPr>
          <p:cNvPr id="7" name="TextBox 6">
            <a:extLst>
              <a:ext uri="{FF2B5EF4-FFF2-40B4-BE49-F238E27FC236}">
                <a16:creationId xmlns:a16="http://schemas.microsoft.com/office/drawing/2014/main" id="{51E87218-273F-A35F-EE32-4C04876C0871}"/>
              </a:ext>
            </a:extLst>
          </p:cNvPr>
          <p:cNvSpPr txBox="1"/>
          <p:nvPr/>
        </p:nvSpPr>
        <p:spPr>
          <a:xfrm>
            <a:off x="787496" y="6261456"/>
            <a:ext cx="8318376" cy="369332"/>
          </a:xfrm>
          <a:prstGeom prst="rect">
            <a:avLst/>
          </a:prstGeom>
          <a:noFill/>
        </p:spPr>
        <p:txBody>
          <a:bodyPr wrap="square" rtlCol="0">
            <a:spAutoFit/>
          </a:bodyPr>
          <a:lstStyle/>
          <a:p>
            <a:r>
              <a:rPr lang="en-US" b="1"/>
              <a:t>*Assumes RAD rents set at $650 and PBV rents set at 110% of FMR</a:t>
            </a:r>
            <a:endParaRPr lang="en-US"/>
          </a:p>
        </p:txBody>
      </p:sp>
      <p:sp>
        <p:nvSpPr>
          <p:cNvPr id="4" name="Slide Number Placeholder 3">
            <a:extLst>
              <a:ext uri="{FF2B5EF4-FFF2-40B4-BE49-F238E27FC236}">
                <a16:creationId xmlns:a16="http://schemas.microsoft.com/office/drawing/2014/main" id="{0C9E19DB-9560-649A-38BD-EE395D1EB797}"/>
              </a:ext>
            </a:extLst>
          </p:cNvPr>
          <p:cNvSpPr>
            <a:spLocks noGrp="1"/>
          </p:cNvSpPr>
          <p:nvPr>
            <p:ph type="sldNum" sz="quarter" idx="12"/>
          </p:nvPr>
        </p:nvSpPr>
        <p:spPr/>
        <p:txBody>
          <a:bodyPr/>
          <a:lstStyle/>
          <a:p>
            <a:fld id="{C5BC01AA-E1B4-AE42-AF2F-F90BE03D1AD2}" type="slidenum">
              <a:rPr lang="en-US" smtClean="0"/>
              <a:t>42</a:t>
            </a:fld>
            <a:endParaRPr lang="en-US"/>
          </a:p>
        </p:txBody>
      </p:sp>
    </p:spTree>
    <p:extLst>
      <p:ext uri="{BB962C8B-B14F-4D97-AF65-F5344CB8AC3E}">
        <p14:creationId xmlns:p14="http://schemas.microsoft.com/office/powerpoint/2010/main" val="1122658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265538"/>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Sample Pro Forma</a:t>
            </a:r>
          </a:p>
        </p:txBody>
      </p:sp>
      <p:graphicFrame>
        <p:nvGraphicFramePr>
          <p:cNvPr id="5" name="Table 4">
            <a:extLst>
              <a:ext uri="{FF2B5EF4-FFF2-40B4-BE49-F238E27FC236}">
                <a16:creationId xmlns:a16="http://schemas.microsoft.com/office/drawing/2014/main" id="{318E2954-F66F-3875-09EC-E1A448A0D176}"/>
              </a:ext>
            </a:extLst>
          </p:cNvPr>
          <p:cNvGraphicFramePr>
            <a:graphicFrameLocks noGrp="1"/>
          </p:cNvGraphicFramePr>
          <p:nvPr/>
        </p:nvGraphicFramePr>
        <p:xfrm>
          <a:off x="739365" y="2462809"/>
          <a:ext cx="5787714" cy="4147671"/>
        </p:xfrm>
        <a:graphic>
          <a:graphicData uri="http://schemas.openxmlformats.org/drawingml/2006/table">
            <a:tbl>
              <a:tblPr firstRow="1" bandRow="1"/>
              <a:tblGrid>
                <a:gridCol w="2452888">
                  <a:extLst>
                    <a:ext uri="{9D8B030D-6E8A-4147-A177-3AD203B41FA5}">
                      <a16:colId xmlns:a16="http://schemas.microsoft.com/office/drawing/2014/main" val="3210790699"/>
                    </a:ext>
                  </a:extLst>
                </a:gridCol>
                <a:gridCol w="1405588">
                  <a:extLst>
                    <a:ext uri="{9D8B030D-6E8A-4147-A177-3AD203B41FA5}">
                      <a16:colId xmlns:a16="http://schemas.microsoft.com/office/drawing/2014/main" val="3816460785"/>
                    </a:ext>
                  </a:extLst>
                </a:gridCol>
                <a:gridCol w="1929238">
                  <a:extLst>
                    <a:ext uri="{9D8B030D-6E8A-4147-A177-3AD203B41FA5}">
                      <a16:colId xmlns:a16="http://schemas.microsoft.com/office/drawing/2014/main" val="1492679766"/>
                    </a:ext>
                  </a:extLst>
                </a:gridCol>
              </a:tblGrid>
              <a:tr h="367050">
                <a:tc>
                  <a:txBody>
                    <a:bodyPr/>
                    <a:lstStyle/>
                    <a:p>
                      <a:pPr algn="ctr" rtl="0" fontAlgn="ctr"/>
                      <a:r>
                        <a:rPr lang="en-US" sz="2000" b="1" i="0" u="none" strike="noStrike">
                          <a:solidFill>
                            <a:srgbClr val="FFFFFF"/>
                          </a:solidFill>
                          <a:effectLst/>
                          <a:latin typeface="Calibri" panose="020F0502020204030204" pitchFamily="34" charset="0"/>
                        </a:rPr>
                        <a:t>Pro Forma</a:t>
                      </a:r>
                    </a:p>
                  </a:txBody>
                  <a:tcPr marL="6350" marR="6350" marT="63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587C"/>
                    </a:solidFill>
                  </a:tcPr>
                </a:tc>
                <a:tc>
                  <a:txBody>
                    <a:bodyPr/>
                    <a:lstStyle/>
                    <a:p>
                      <a:pPr algn="ctr" rtl="0" fontAlgn="ctr"/>
                      <a:r>
                        <a:rPr lang="en-US" sz="2000" b="1" i="0" u="none" strike="noStrike">
                          <a:solidFill>
                            <a:srgbClr val="FFFFFF"/>
                          </a:solidFill>
                          <a:effectLst/>
                          <a:latin typeface="Calibri" panose="020F0502020204030204" pitchFamily="34" charset="0"/>
                        </a:rPr>
                        <a:t>Per Unit</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587C"/>
                    </a:solidFill>
                  </a:tcPr>
                </a:tc>
                <a:tc>
                  <a:txBody>
                    <a:bodyPr/>
                    <a:lstStyle/>
                    <a:p>
                      <a:pPr algn="ctr" rtl="0" fontAlgn="ctr"/>
                      <a:r>
                        <a:rPr lang="en-US" sz="2000" b="1" i="0" u="none" strike="noStrike">
                          <a:solidFill>
                            <a:srgbClr val="FFFFFF"/>
                          </a:solidFill>
                          <a:effectLst/>
                          <a:latin typeface="Calibri" panose="020F0502020204030204" pitchFamily="34" charset="0"/>
                        </a:rPr>
                        <a:t>Project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587C"/>
                    </a:solidFill>
                  </a:tcPr>
                </a:tc>
                <a:extLst>
                  <a:ext uri="{0D108BD9-81ED-4DB2-BD59-A6C34878D82A}">
                    <a16:rowId xmlns:a16="http://schemas.microsoft.com/office/drawing/2014/main" val="4110662173"/>
                  </a:ext>
                </a:extLst>
              </a:tr>
              <a:tr h="367050">
                <a:tc>
                  <a:txBody>
                    <a:bodyPr/>
                    <a:lstStyle/>
                    <a:p>
                      <a:pPr algn="l" rtl="0" fontAlgn="ctr"/>
                      <a:r>
                        <a:rPr lang="en-US" sz="2000" b="0" i="0" u="none" strike="noStrike">
                          <a:solidFill>
                            <a:srgbClr val="000000"/>
                          </a:solidFill>
                          <a:effectLst/>
                          <a:latin typeface="Calibri" panose="020F0502020204030204" pitchFamily="34" charset="0"/>
                        </a:rPr>
                        <a:t>Potential Rents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a:solidFill>
                            <a:srgbClr val="000000"/>
                          </a:solidFill>
                          <a:effectLst/>
                          <a:latin typeface="Arial" panose="020B0604020202020204" pitchFamily="34" charset="0"/>
                        </a:rPr>
                        <a:t>$650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a:solidFill>
                            <a:srgbClr val="000000"/>
                          </a:solidFill>
                          <a:effectLst/>
                          <a:latin typeface="Arial" panose="020B0604020202020204" pitchFamily="34" charset="0"/>
                        </a:rPr>
                        <a:t>$780,000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161275"/>
                  </a:ext>
                </a:extLst>
              </a:tr>
              <a:tr h="367050">
                <a:tc>
                  <a:txBody>
                    <a:bodyPr/>
                    <a:lstStyle/>
                    <a:p>
                      <a:pPr algn="l" rtl="0" fontAlgn="ctr"/>
                      <a:r>
                        <a:rPr lang="en-US" sz="2000" b="0" i="0" u="none" strike="noStrike">
                          <a:solidFill>
                            <a:srgbClr val="000000"/>
                          </a:solidFill>
                          <a:effectLst/>
                          <a:latin typeface="Calibri" panose="020F0502020204030204" pitchFamily="34" charset="0"/>
                        </a:rPr>
                        <a:t>Vacancy Loss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a:solidFill>
                            <a:srgbClr val="000000"/>
                          </a:solidFill>
                          <a:effectLst/>
                          <a:latin typeface="Arial" panose="020B0604020202020204" pitchFamily="34" charset="0"/>
                        </a:rPr>
                        <a:t>($20)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a:solidFill>
                            <a:srgbClr val="000000"/>
                          </a:solidFill>
                          <a:effectLst/>
                          <a:latin typeface="Arial" panose="020B0604020202020204" pitchFamily="34" charset="0"/>
                        </a:rPr>
                        <a:t>($23,400)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139426"/>
                  </a:ext>
                </a:extLst>
              </a:tr>
              <a:tr h="367050">
                <a:tc>
                  <a:txBody>
                    <a:bodyPr/>
                    <a:lstStyle/>
                    <a:p>
                      <a:pPr algn="l" rtl="0" fontAlgn="ctr"/>
                      <a:r>
                        <a:rPr lang="en-US" sz="2000" b="0" i="0" u="none" strike="noStrike">
                          <a:solidFill>
                            <a:srgbClr val="000000"/>
                          </a:solidFill>
                          <a:effectLst/>
                          <a:latin typeface="Calibri" panose="020F0502020204030204" pitchFamily="34" charset="0"/>
                        </a:rPr>
                        <a:t>Bad Debt Loss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a:solidFill>
                            <a:srgbClr val="000000"/>
                          </a:solidFill>
                          <a:effectLst/>
                          <a:latin typeface="Arial" panose="020B0604020202020204" pitchFamily="34" charset="0"/>
                        </a:rPr>
                        <a:t>($13)</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a:solidFill>
                            <a:srgbClr val="000000"/>
                          </a:solidFill>
                          <a:effectLst/>
                          <a:latin typeface="Arial" panose="020B0604020202020204" pitchFamily="34" charset="0"/>
                        </a:rPr>
                        <a:t>($15,600)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112685"/>
                  </a:ext>
                </a:extLst>
              </a:tr>
              <a:tr h="367050">
                <a:tc>
                  <a:txBody>
                    <a:bodyPr/>
                    <a:lstStyle/>
                    <a:p>
                      <a:pPr algn="l" rtl="0" fontAlgn="ctr"/>
                      <a:r>
                        <a:rPr lang="en-US" sz="2000" b="0" i="0" u="none" strike="noStrike">
                          <a:solidFill>
                            <a:srgbClr val="000000"/>
                          </a:solidFill>
                          <a:effectLst/>
                          <a:latin typeface="Calibri" panose="020F0502020204030204" pitchFamily="34" charset="0"/>
                        </a:rPr>
                        <a:t>Other Income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a:solidFill>
                            <a:srgbClr val="000000"/>
                          </a:solidFill>
                          <a:effectLst/>
                          <a:latin typeface="Arial" panose="020B0604020202020204" pitchFamily="34" charset="0"/>
                        </a:rPr>
                        <a:t>$13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a:solidFill>
                            <a:srgbClr val="000000"/>
                          </a:solidFill>
                          <a:effectLst/>
                          <a:latin typeface="Arial" panose="020B0604020202020204" pitchFamily="34" charset="0"/>
                        </a:rPr>
                        <a:t>$15,600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750833"/>
                  </a:ext>
                </a:extLst>
              </a:tr>
              <a:tr h="648457">
                <a:tc>
                  <a:txBody>
                    <a:bodyPr/>
                    <a:lstStyle/>
                    <a:p>
                      <a:pPr algn="l" rtl="0" fontAlgn="ctr"/>
                      <a:r>
                        <a:rPr lang="en-US" sz="2000" b="1" i="0" u="none" strike="noStrike">
                          <a:solidFill>
                            <a:srgbClr val="000000"/>
                          </a:solidFill>
                          <a:effectLst/>
                          <a:latin typeface="Calibri" panose="020F0502020204030204" pitchFamily="34" charset="0"/>
                        </a:rPr>
                        <a:t>Effective Gross Income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Arial" panose="020B0604020202020204" pitchFamily="34" charset="0"/>
                        </a:rPr>
                        <a:t>$631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Arial" panose="020B0604020202020204" pitchFamily="34" charset="0"/>
                        </a:rPr>
                        <a:t>$756,600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44715073"/>
                  </a:ext>
                </a:extLst>
              </a:tr>
              <a:tr h="367050">
                <a:tc>
                  <a:txBody>
                    <a:bodyPr/>
                    <a:lstStyle/>
                    <a:p>
                      <a:pPr algn="l" rtl="0" fontAlgn="ctr"/>
                      <a:r>
                        <a:rPr lang="en-US" sz="2000" b="0" i="0" u="none" strike="noStrike">
                          <a:solidFill>
                            <a:srgbClr val="000000"/>
                          </a:solidFill>
                          <a:effectLst/>
                          <a:latin typeface="Calibri" panose="020F0502020204030204" pitchFamily="34" charset="0"/>
                        </a:rPr>
                        <a:t>Operating Expenses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a:solidFill>
                            <a:srgbClr val="000000"/>
                          </a:solidFill>
                          <a:effectLst/>
                          <a:latin typeface="Arial" panose="020B0604020202020204" pitchFamily="34" charset="0"/>
                        </a:rPr>
                        <a:t>($451)</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a:solidFill>
                            <a:srgbClr val="000000"/>
                          </a:solidFill>
                          <a:effectLst/>
                          <a:latin typeface="Arial" panose="020B0604020202020204" pitchFamily="34" charset="0"/>
                        </a:rPr>
                        <a:t>($541,200)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753358"/>
                  </a:ext>
                </a:extLst>
              </a:tr>
              <a:tr h="648457">
                <a:tc>
                  <a:txBody>
                    <a:bodyPr/>
                    <a:lstStyle/>
                    <a:p>
                      <a:pPr algn="l" rtl="0" fontAlgn="ctr"/>
                      <a:r>
                        <a:rPr lang="en-US" sz="2000" b="0" i="0" u="none" strike="noStrike">
                          <a:solidFill>
                            <a:srgbClr val="000000"/>
                          </a:solidFill>
                          <a:effectLst/>
                          <a:latin typeface="Calibri" panose="020F0502020204030204" pitchFamily="34" charset="0"/>
                        </a:rPr>
                        <a:t>Replacement Reserve Deposits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a:solidFill>
                            <a:srgbClr val="000000"/>
                          </a:solidFill>
                          <a:effectLst/>
                          <a:latin typeface="Arial" panose="020B0604020202020204" pitchFamily="34" charset="0"/>
                        </a:rPr>
                        <a:t>($50)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2000" b="0" i="0" u="none" strike="noStrike">
                          <a:solidFill>
                            <a:srgbClr val="000000"/>
                          </a:solidFill>
                          <a:effectLst/>
                          <a:latin typeface="Arial" panose="020B0604020202020204" pitchFamily="34" charset="0"/>
                        </a:rPr>
                        <a:t>($60,000)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3613772"/>
                  </a:ext>
                </a:extLst>
              </a:tr>
              <a:tr h="648457">
                <a:tc>
                  <a:txBody>
                    <a:bodyPr/>
                    <a:lstStyle/>
                    <a:p>
                      <a:pPr algn="l" rtl="0" fontAlgn="ctr"/>
                      <a:r>
                        <a:rPr lang="en-US" sz="2000" b="1" i="0" u="none" strike="noStrike">
                          <a:solidFill>
                            <a:srgbClr val="000000"/>
                          </a:solidFill>
                          <a:effectLst/>
                          <a:latin typeface="Calibri" panose="020F0502020204030204" pitchFamily="34" charset="0"/>
                        </a:rPr>
                        <a:t>Net Operating Income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Arial" panose="020B0604020202020204" pitchFamily="34" charset="0"/>
                        </a:rPr>
                        <a:t>$130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2000" b="0" i="0" u="none" strike="noStrike">
                          <a:solidFill>
                            <a:srgbClr val="000000"/>
                          </a:solidFill>
                          <a:effectLst/>
                          <a:latin typeface="Arial" panose="020B0604020202020204" pitchFamily="34" charset="0"/>
                        </a:rPr>
                        <a:t>$155,400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5847772"/>
                  </a:ext>
                </a:extLst>
              </a:tr>
            </a:tbl>
          </a:graphicData>
        </a:graphic>
      </p:graphicFrame>
      <p:sp>
        <p:nvSpPr>
          <p:cNvPr id="10" name="TextBox 9">
            <a:extLst>
              <a:ext uri="{FF2B5EF4-FFF2-40B4-BE49-F238E27FC236}">
                <a16:creationId xmlns:a16="http://schemas.microsoft.com/office/drawing/2014/main" id="{4EFD9D26-5199-C158-600C-446781351852}"/>
              </a:ext>
            </a:extLst>
          </p:cNvPr>
          <p:cNvSpPr txBox="1"/>
          <p:nvPr/>
        </p:nvSpPr>
        <p:spPr>
          <a:xfrm>
            <a:off x="711719" y="1334530"/>
            <a:ext cx="8318376" cy="830997"/>
          </a:xfrm>
          <a:prstGeom prst="rect">
            <a:avLst/>
          </a:prstGeom>
          <a:noFill/>
        </p:spPr>
        <p:txBody>
          <a:bodyPr wrap="square" rtlCol="0">
            <a:spAutoFit/>
          </a:bodyPr>
          <a:lstStyle/>
          <a:p>
            <a:r>
              <a:rPr lang="en-US" sz="2400" b="1"/>
              <a:t>Example: </a:t>
            </a:r>
          </a:p>
          <a:p>
            <a:pPr marL="285750" indent="-285750">
              <a:buFont typeface="Arial" panose="020B0604020202020204" pitchFamily="34" charset="0"/>
              <a:buChar char="•"/>
            </a:pPr>
            <a:r>
              <a:rPr lang="en-US" sz="2400"/>
              <a:t>100-unit East Baton Rouge property</a:t>
            </a:r>
          </a:p>
        </p:txBody>
      </p:sp>
      <p:sp>
        <p:nvSpPr>
          <p:cNvPr id="11" name="Rectangle 10">
            <a:extLst>
              <a:ext uri="{FF2B5EF4-FFF2-40B4-BE49-F238E27FC236}">
                <a16:creationId xmlns:a16="http://schemas.microsoft.com/office/drawing/2014/main" id="{DD57BCBE-B4B7-A4D0-98C7-40588492C7F7}"/>
              </a:ext>
            </a:extLst>
          </p:cNvPr>
          <p:cNvSpPr/>
          <p:nvPr/>
        </p:nvSpPr>
        <p:spPr>
          <a:xfrm>
            <a:off x="7233521" y="1572525"/>
            <a:ext cx="3012141" cy="208479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a:t>Debt Scenario under RAD</a:t>
            </a:r>
          </a:p>
          <a:p>
            <a:pPr algn="ctr"/>
            <a:r>
              <a:rPr lang="en-US"/>
              <a:t>At today’s FHA mortgage terms, the property could support $2.4 million ($24k per unit) in debt </a:t>
            </a:r>
          </a:p>
        </p:txBody>
      </p:sp>
      <p:sp>
        <p:nvSpPr>
          <p:cNvPr id="12" name="Rectangle 11">
            <a:extLst>
              <a:ext uri="{FF2B5EF4-FFF2-40B4-BE49-F238E27FC236}">
                <a16:creationId xmlns:a16="http://schemas.microsoft.com/office/drawing/2014/main" id="{9639A688-A865-38EE-949D-A3BAA1C326DB}"/>
              </a:ext>
            </a:extLst>
          </p:cNvPr>
          <p:cNvSpPr/>
          <p:nvPr/>
        </p:nvSpPr>
        <p:spPr>
          <a:xfrm>
            <a:off x="8184777" y="3925089"/>
            <a:ext cx="3789726" cy="2685391"/>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r>
              <a:rPr lang="en-US" u="sng"/>
              <a:t>Debt Scenario with a RAD/Section 18 Blend</a:t>
            </a:r>
          </a:p>
          <a:p>
            <a:pPr marL="285750" indent="-285750">
              <a:buFont typeface="Arial" panose="020B0604020202020204" pitchFamily="34" charset="0"/>
              <a:buChar char="•"/>
            </a:pPr>
            <a:r>
              <a:rPr lang="en-US"/>
              <a:t>If the property completes over $31k per unit in rehab it is eligible for a RAD/Section 18 blend </a:t>
            </a:r>
          </a:p>
          <a:p>
            <a:pPr marL="285750" indent="-285750">
              <a:buFont typeface="Arial" panose="020B0604020202020204" pitchFamily="34" charset="0"/>
              <a:buChar char="•"/>
            </a:pPr>
            <a:r>
              <a:rPr lang="en-US"/>
              <a:t>At increased revenue under the blend, it could support $3.2 million ($32k per unit) in debt </a:t>
            </a:r>
          </a:p>
        </p:txBody>
      </p:sp>
      <p:sp>
        <p:nvSpPr>
          <p:cNvPr id="14" name="Oval 13">
            <a:extLst>
              <a:ext uri="{FF2B5EF4-FFF2-40B4-BE49-F238E27FC236}">
                <a16:creationId xmlns:a16="http://schemas.microsoft.com/office/drawing/2014/main" id="{194F8976-831C-5D99-FDB5-960F09F3CA15}"/>
              </a:ext>
            </a:extLst>
          </p:cNvPr>
          <p:cNvSpPr/>
          <p:nvPr/>
        </p:nvSpPr>
        <p:spPr>
          <a:xfrm>
            <a:off x="4727430" y="5795548"/>
            <a:ext cx="2340156" cy="713992"/>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70F8F2E-8B67-40BA-B614-A47AF91DA65F}"/>
              </a:ext>
            </a:extLst>
          </p:cNvPr>
          <p:cNvSpPr>
            <a:spLocks noGrp="1"/>
          </p:cNvSpPr>
          <p:nvPr>
            <p:ph type="sldNum" sz="quarter" idx="12"/>
          </p:nvPr>
        </p:nvSpPr>
        <p:spPr/>
        <p:txBody>
          <a:bodyPr/>
          <a:lstStyle/>
          <a:p>
            <a:fld id="{C5BC01AA-E1B4-AE42-AF2F-F90BE03D1AD2}" type="slidenum">
              <a:rPr lang="en-US" smtClean="0"/>
              <a:t>43</a:t>
            </a:fld>
            <a:endParaRPr lang="en-US"/>
          </a:p>
        </p:txBody>
      </p:sp>
    </p:spTree>
    <p:extLst>
      <p:ext uri="{BB962C8B-B14F-4D97-AF65-F5344CB8AC3E}">
        <p14:creationId xmlns:p14="http://schemas.microsoft.com/office/powerpoint/2010/main" val="3638522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depicts the official seal of the U.S. Department of Housing and Urban Development and presentation text. ">
            <a:extLst>
              <a:ext uri="{FF2B5EF4-FFF2-40B4-BE49-F238E27FC236}">
                <a16:creationId xmlns:a16="http://schemas.microsoft.com/office/drawing/2014/main" id="{969234C5-5C8E-034F-827C-BAE9DA4E3062}"/>
              </a:ext>
            </a:extLst>
          </p:cNvPr>
          <p:cNvPicPr>
            <a:picLocks noChangeAspect="1"/>
          </p:cNvPicPr>
          <p:nvPr/>
        </p:nvPicPr>
        <p:blipFill>
          <a:blip r:embed="rId2"/>
          <a:stretch>
            <a:fill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9826506A-C9B1-0C4D-95CA-3B9DD9B6F577}"/>
              </a:ext>
            </a:extLst>
          </p:cNvPr>
          <p:cNvSpPr txBox="1">
            <a:spLocks noGrp="1"/>
          </p:cNvSpPr>
          <p:nvPr>
            <p:ph type="title" idx="4294967295"/>
          </p:nvPr>
        </p:nvSpPr>
        <p:spPr>
          <a:xfrm>
            <a:off x="6350" y="2745755"/>
            <a:ext cx="121793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Baskerville Old Face" panose="02020602080505020303" pitchFamily="18" charset="77"/>
                <a:ea typeface="+mn-ea"/>
                <a:cs typeface="+mn-cs"/>
              </a:rPr>
              <a:t>Faircloth</a:t>
            </a:r>
          </a:p>
        </p:txBody>
      </p:sp>
      <p:sp>
        <p:nvSpPr>
          <p:cNvPr id="2" name="Slide Number Placeholder 1">
            <a:extLst>
              <a:ext uri="{FF2B5EF4-FFF2-40B4-BE49-F238E27FC236}">
                <a16:creationId xmlns:a16="http://schemas.microsoft.com/office/drawing/2014/main" id="{D5C26709-86D3-42E1-B971-418A5BAC7BBB}"/>
              </a:ext>
            </a:extLst>
          </p:cNvPr>
          <p:cNvSpPr>
            <a:spLocks noGrp="1"/>
          </p:cNvSpPr>
          <p:nvPr>
            <p:ph type="sldNum" sz="quarter" idx="12"/>
          </p:nvPr>
        </p:nvSpPr>
        <p:spPr/>
        <p:txBody>
          <a:bodyPr/>
          <a:lstStyle/>
          <a:p>
            <a:fld id="{C5BC01AA-E1B4-AE42-AF2F-F90BE03D1AD2}" type="slidenum">
              <a:rPr lang="en-US" smtClean="0"/>
              <a:t>44</a:t>
            </a:fld>
            <a:endParaRPr lang="en-US"/>
          </a:p>
        </p:txBody>
      </p:sp>
    </p:spTree>
    <p:extLst>
      <p:ext uri="{BB962C8B-B14F-4D97-AF65-F5344CB8AC3E}">
        <p14:creationId xmlns:p14="http://schemas.microsoft.com/office/powerpoint/2010/main" val="2980935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Faircloth to RAD Pipeline</a:t>
            </a:r>
          </a:p>
        </p:txBody>
      </p:sp>
      <p:sp>
        <p:nvSpPr>
          <p:cNvPr id="7" name="TextBox 6">
            <a:extLst>
              <a:ext uri="{FF2B5EF4-FFF2-40B4-BE49-F238E27FC236}">
                <a16:creationId xmlns:a16="http://schemas.microsoft.com/office/drawing/2014/main" id="{EADE000D-74F5-4271-A223-45E7B42BD6C9}"/>
              </a:ext>
            </a:extLst>
          </p:cNvPr>
          <p:cNvSpPr txBox="1"/>
          <p:nvPr/>
        </p:nvSpPr>
        <p:spPr>
          <a:xfrm>
            <a:off x="6095999" y="1648350"/>
            <a:ext cx="6095999" cy="4887877"/>
          </a:xfrm>
          <a:prstGeom prst="rect">
            <a:avLst/>
          </a:prstGeom>
          <a:noFill/>
        </p:spPr>
        <p:txBody>
          <a:bodyPr wrap="square" rtlCol="0">
            <a:spAutoFit/>
          </a:bodyPr>
          <a:lstStyle/>
          <a:p>
            <a:pPr>
              <a:lnSpc>
                <a:spcPct val="107000"/>
              </a:lnSpc>
            </a:pPr>
            <a:r>
              <a:rPr lang="en-US" sz="1400" b="1" u="sng">
                <a:ea typeface="Calibri" panose="020F0502020204030204" pitchFamily="34" charset="0"/>
                <a:cs typeface="Times New Roman" panose="02020603050405020304" pitchFamily="18" charset="0"/>
              </a:rPr>
              <a:t>Non-MTW Agencies</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Albany Housing Authority (NY)</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Dover Housing Authority (DE)	</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Eloy Housing Authority (AZ)</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Highlands Residential Services (TN)</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Housing Authority of Prince Georges County (MD)</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Housing Authority of Shreveport (LA)</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Housing Authority of the City &amp; County of San Francisco (CA)</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Housing Authority of the City of Alameda (CA)*</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Housing Authority of the City of Camden (NJ)</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Housing Authority of the City of Fresno (CA)</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Housing Authority of the City of Gainesville (GA)</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Housing Authority of the City of Galveston (TX)</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Housing Authority of the City of Los Angeles (CA)</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Manhattan Housing Authority (KS)</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Miami-Dade County (FL)</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Murfreesboro Housing Authority (TN)</a:t>
            </a:r>
          </a:p>
          <a:p>
            <a:pPr marL="285750" indent="-285750">
              <a:lnSpc>
                <a:spcPct val="107000"/>
              </a:lnSpc>
              <a:buFont typeface="Arial" panose="020B0604020202020204" pitchFamily="34" charset="0"/>
              <a:buChar char="•"/>
            </a:pPr>
            <a:r>
              <a:rPr lang="en-US" sz="1400">
                <a:ea typeface="Calibri" panose="020F0502020204030204" pitchFamily="34" charset="0"/>
                <a:cs typeface="Times New Roman" panose="02020603050405020304" pitchFamily="18" charset="0"/>
              </a:rPr>
              <a:t>Newark Housing Authority (NJ)</a:t>
            </a:r>
          </a:p>
          <a:p>
            <a:pPr marL="285750" indent="-285750">
              <a:buFont typeface="Arial" panose="020B0604020202020204" pitchFamily="34" charset="0"/>
              <a:buChar char="•"/>
            </a:pPr>
            <a:r>
              <a:rPr lang="en-US" sz="1400">
                <a:ea typeface="Calibri" panose="020F0502020204030204" pitchFamily="34" charset="0"/>
                <a:cs typeface="Times New Roman" panose="02020603050405020304" pitchFamily="18" charset="0"/>
              </a:rPr>
              <a:t>South Lyon Housing Commission (MI)	</a:t>
            </a:r>
          </a:p>
          <a:p>
            <a:pPr marL="285750" indent="-285750">
              <a:buFont typeface="Arial" panose="020B0604020202020204" pitchFamily="34" charset="0"/>
              <a:buChar char="•"/>
            </a:pPr>
            <a:r>
              <a:rPr lang="en-US" sz="1400">
                <a:ea typeface="Calibri" panose="020F0502020204030204" pitchFamily="34" charset="0"/>
                <a:cs typeface="Times New Roman" panose="02020603050405020304" pitchFamily="18" charset="0"/>
              </a:rPr>
              <a:t>The Housing Authority of City of East St. Louis (IL)</a:t>
            </a:r>
          </a:p>
          <a:p>
            <a:pPr marL="285750" indent="-285750">
              <a:buFont typeface="Arial" panose="020B0604020202020204" pitchFamily="34" charset="0"/>
              <a:buChar char="•"/>
            </a:pPr>
            <a:r>
              <a:rPr lang="en-US" sz="1400">
                <a:ea typeface="Calibri" panose="020F0502020204030204" pitchFamily="34" charset="0"/>
                <a:cs typeface="Times New Roman" panose="02020603050405020304" pitchFamily="18" charset="0"/>
              </a:rPr>
              <a:t>The Housing Authority of the City of Atlanta (GA) </a:t>
            </a:r>
          </a:p>
        </p:txBody>
      </p:sp>
      <p:sp>
        <p:nvSpPr>
          <p:cNvPr id="9" name="TextBox 8">
            <a:extLst>
              <a:ext uri="{FF2B5EF4-FFF2-40B4-BE49-F238E27FC236}">
                <a16:creationId xmlns:a16="http://schemas.microsoft.com/office/drawing/2014/main" id="{68BF6D07-53FD-F393-142B-0FAF31C89727}"/>
              </a:ext>
            </a:extLst>
          </p:cNvPr>
          <p:cNvSpPr txBox="1"/>
          <p:nvPr/>
        </p:nvSpPr>
        <p:spPr>
          <a:xfrm>
            <a:off x="838200" y="3882711"/>
            <a:ext cx="4684734" cy="2453685"/>
          </a:xfrm>
          <a:prstGeom prst="rect">
            <a:avLst/>
          </a:prstGeom>
          <a:noFill/>
        </p:spPr>
        <p:txBody>
          <a:bodyPr wrap="square" rtlCol="0">
            <a:spAutoFit/>
          </a:bodyPr>
          <a:lstStyle/>
          <a:p>
            <a:pPr>
              <a:lnSpc>
                <a:spcPct val="107000"/>
              </a:lnSpc>
            </a:pPr>
            <a:r>
              <a:rPr lang="en-US" sz="1600" b="1" u="sng">
                <a:solidFill>
                  <a:srgbClr val="000000"/>
                </a:solidFill>
                <a:cs typeface="Times New Roman" panose="02020603050405020304" pitchFamily="18" charset="0"/>
              </a:rPr>
              <a:t>Participating MTW Agencies</a:t>
            </a:r>
          </a:p>
          <a:p>
            <a:pPr marL="285750" indent="-285750">
              <a:lnSpc>
                <a:spcPct val="107000"/>
              </a:lnSpc>
              <a:buFont typeface="Arial" panose="020B0604020202020204" pitchFamily="34" charset="0"/>
              <a:buChar char="•"/>
            </a:pPr>
            <a:r>
              <a:rPr lang="en-US" sz="1600">
                <a:cs typeface="Times New Roman" panose="02020603050405020304" pitchFamily="18" charset="0"/>
              </a:rPr>
              <a:t>Cambridge Housing Authority (MA)</a:t>
            </a:r>
          </a:p>
          <a:p>
            <a:pPr marL="285750" indent="-285750">
              <a:lnSpc>
                <a:spcPct val="107000"/>
              </a:lnSpc>
              <a:buFont typeface="Arial" panose="020B0604020202020204" pitchFamily="34" charset="0"/>
              <a:buChar char="•"/>
            </a:pPr>
            <a:r>
              <a:rPr lang="en-US" sz="1600">
                <a:cs typeface="Times New Roman" panose="02020603050405020304" pitchFamily="18" charset="0"/>
              </a:rPr>
              <a:t>Chicago Housing Authority (IL)</a:t>
            </a:r>
          </a:p>
          <a:p>
            <a:pPr marL="285750" indent="-285750">
              <a:lnSpc>
                <a:spcPct val="107000"/>
              </a:lnSpc>
              <a:buFont typeface="Arial" panose="020B0604020202020204" pitchFamily="34" charset="0"/>
              <a:buChar char="•"/>
            </a:pPr>
            <a:r>
              <a:rPr lang="en-US" sz="1600">
                <a:solidFill>
                  <a:srgbClr val="FF0000"/>
                </a:solidFill>
                <a:cs typeface="Times New Roman" panose="02020603050405020304" pitchFamily="18" charset="0"/>
              </a:rPr>
              <a:t>District of Columbia Housing Authority</a:t>
            </a:r>
          </a:p>
          <a:p>
            <a:pPr marL="285750" indent="-285750">
              <a:lnSpc>
                <a:spcPct val="107000"/>
              </a:lnSpc>
              <a:buFont typeface="Arial" panose="020B0604020202020204" pitchFamily="34" charset="0"/>
              <a:buChar char="•"/>
            </a:pPr>
            <a:r>
              <a:rPr lang="en-US" sz="1600">
                <a:cs typeface="Times New Roman" panose="02020603050405020304" pitchFamily="18" charset="0"/>
              </a:rPr>
              <a:t>Housing Authority of Baltimore City (MD)*</a:t>
            </a:r>
          </a:p>
          <a:p>
            <a:pPr marL="285750" indent="-285750">
              <a:lnSpc>
                <a:spcPct val="107000"/>
              </a:lnSpc>
              <a:buFont typeface="Arial" panose="020B0604020202020204" pitchFamily="34" charset="0"/>
              <a:buChar char="•"/>
            </a:pPr>
            <a:r>
              <a:rPr lang="en-US" sz="1600">
                <a:cs typeface="Times New Roman" panose="02020603050405020304" pitchFamily="18" charset="0"/>
              </a:rPr>
              <a:t>Philadelphia Housing Authority (PA)</a:t>
            </a:r>
          </a:p>
          <a:p>
            <a:pPr marL="285750" indent="-285750">
              <a:lnSpc>
                <a:spcPct val="107000"/>
              </a:lnSpc>
              <a:buFont typeface="Arial" panose="020B0604020202020204" pitchFamily="34" charset="0"/>
              <a:buChar char="•"/>
            </a:pPr>
            <a:r>
              <a:rPr lang="en-US" sz="1600">
                <a:cs typeface="Times New Roman" panose="02020603050405020304" pitchFamily="18" charset="0"/>
              </a:rPr>
              <a:t>Housing Authority of the City of New Haven (CT)</a:t>
            </a:r>
          </a:p>
          <a:p>
            <a:pPr marL="285750" indent="-285750">
              <a:lnSpc>
                <a:spcPct val="107000"/>
              </a:lnSpc>
              <a:buFont typeface="Arial" panose="020B0604020202020204" pitchFamily="34" charset="0"/>
              <a:buChar char="•"/>
            </a:pPr>
            <a:r>
              <a:rPr lang="en-US" sz="1600">
                <a:cs typeface="Times New Roman" panose="02020603050405020304" pitchFamily="18" charset="0"/>
              </a:rPr>
              <a:t>Housing Authority of the City of Vancouver (WA)</a:t>
            </a:r>
          </a:p>
          <a:p>
            <a:pPr marL="285750" indent="-285750">
              <a:lnSpc>
                <a:spcPct val="107000"/>
              </a:lnSpc>
              <a:buFont typeface="Arial" panose="020B0604020202020204" pitchFamily="34" charset="0"/>
              <a:buChar char="•"/>
            </a:pPr>
            <a:r>
              <a:rPr lang="en-US" sz="1600">
                <a:cs typeface="Times New Roman" panose="02020603050405020304" pitchFamily="18" charset="0"/>
              </a:rPr>
              <a:t>Washington County (MN)</a:t>
            </a:r>
          </a:p>
        </p:txBody>
      </p:sp>
      <p:graphicFrame>
        <p:nvGraphicFramePr>
          <p:cNvPr id="12" name="Content Placeholder 5">
            <a:extLst>
              <a:ext uri="{FF2B5EF4-FFF2-40B4-BE49-F238E27FC236}">
                <a16:creationId xmlns:a16="http://schemas.microsoft.com/office/drawing/2014/main" id="{7008DCA2-B19F-F2F0-1762-F3939B6D094A}"/>
              </a:ext>
            </a:extLst>
          </p:cNvPr>
          <p:cNvGraphicFramePr>
            <a:graphicFrameLocks noGrp="1"/>
          </p:cNvGraphicFramePr>
          <p:nvPr>
            <p:ph idx="1"/>
          </p:nvPr>
        </p:nvGraphicFramePr>
        <p:xfrm>
          <a:off x="841899" y="1896925"/>
          <a:ext cx="3612978" cy="1281706"/>
        </p:xfrm>
        <a:graphic>
          <a:graphicData uri="http://schemas.openxmlformats.org/drawingml/2006/table">
            <a:tbl>
              <a:tblPr/>
              <a:tblGrid>
                <a:gridCol w="1008837">
                  <a:extLst>
                    <a:ext uri="{9D8B030D-6E8A-4147-A177-3AD203B41FA5}">
                      <a16:colId xmlns:a16="http://schemas.microsoft.com/office/drawing/2014/main" val="3950730288"/>
                    </a:ext>
                  </a:extLst>
                </a:gridCol>
                <a:gridCol w="1300346">
                  <a:extLst>
                    <a:ext uri="{9D8B030D-6E8A-4147-A177-3AD203B41FA5}">
                      <a16:colId xmlns:a16="http://schemas.microsoft.com/office/drawing/2014/main" val="1344816163"/>
                    </a:ext>
                  </a:extLst>
                </a:gridCol>
                <a:gridCol w="1303795">
                  <a:extLst>
                    <a:ext uri="{9D8B030D-6E8A-4147-A177-3AD203B41FA5}">
                      <a16:colId xmlns:a16="http://schemas.microsoft.com/office/drawing/2014/main" val="1806753655"/>
                    </a:ext>
                  </a:extLst>
                </a:gridCol>
              </a:tblGrid>
              <a:tr h="417634">
                <a:tc gridSpan="3">
                  <a:txBody>
                    <a:bodyPr/>
                    <a:lstStyle/>
                    <a:p>
                      <a:pPr algn="l" fontAlgn="b"/>
                      <a:r>
                        <a:rPr lang="en-US" sz="1600" b="1" i="0" u="none" strike="noStrike">
                          <a:solidFill>
                            <a:srgbClr val="000000"/>
                          </a:solidFill>
                          <a:effectLst/>
                          <a:latin typeface="+mn-lt"/>
                          <a:cs typeface="Times New Roman" panose="02020603050405020304" pitchFamily="18" charset="0"/>
                        </a:rPr>
                        <a:t> Total Count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063022"/>
                  </a:ext>
                </a:extLst>
              </a:tr>
              <a:tr h="432036">
                <a:tc>
                  <a:txBody>
                    <a:bodyPr/>
                    <a:lstStyle/>
                    <a:p>
                      <a:pPr algn="ctr" fontAlgn="ctr"/>
                      <a:r>
                        <a:rPr lang="en-US" sz="1600" b="1" i="0" u="none" strike="noStrike">
                          <a:solidFill>
                            <a:srgbClr val="000000"/>
                          </a:solidFill>
                          <a:effectLst/>
                          <a:latin typeface="+mn-lt"/>
                          <a:cs typeface="Times New Roman" panose="02020603050405020304" pitchFamily="18" charset="0"/>
                        </a:rPr>
                        <a:t>PHAs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a:solidFill>
                            <a:srgbClr val="000000"/>
                          </a:solidFill>
                          <a:effectLst/>
                          <a:latin typeface="+mn-lt"/>
                          <a:cs typeface="Times New Roman" panose="02020603050405020304" pitchFamily="18" charset="0"/>
                        </a:rPr>
                        <a:t>Projects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a:solidFill>
                            <a:srgbClr val="000000"/>
                          </a:solidFill>
                          <a:effectLst/>
                          <a:latin typeface="+mn-lt"/>
                          <a:cs typeface="Times New Roman" panose="02020603050405020304" pitchFamily="18" charset="0"/>
                        </a:rPr>
                        <a:t>Units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252966569"/>
                  </a:ext>
                </a:extLst>
              </a:tr>
              <a:tr h="432036">
                <a:tc>
                  <a:txBody>
                    <a:bodyPr/>
                    <a:lstStyle/>
                    <a:p>
                      <a:pPr algn="ctr" fontAlgn="ctr"/>
                      <a:r>
                        <a:rPr lang="en-US" sz="1600" b="0" i="0" u="none" strike="noStrike">
                          <a:solidFill>
                            <a:srgbClr val="000000"/>
                          </a:solidFill>
                          <a:effectLst/>
                          <a:latin typeface="+mn-lt"/>
                          <a:cs typeface="Times New Roman" panose="02020603050405020304" pitchFamily="18" charset="0"/>
                        </a:rPr>
                        <a:t>28</a:t>
                      </a:r>
                    </a:p>
                  </a:txBody>
                  <a:tcPr marL="6350" marR="6350" marT="63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n-lt"/>
                          <a:cs typeface="Times New Roman" panose="02020603050405020304" pitchFamily="18" charset="0"/>
                        </a:rPr>
                        <a:t>45</a:t>
                      </a:r>
                    </a:p>
                  </a:txBody>
                  <a:tcPr marL="6350" marR="6350" marT="63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n-lt"/>
                          <a:cs typeface="Times New Roman" panose="02020603050405020304" pitchFamily="18" charset="0"/>
                        </a:rPr>
                        <a:t> 2,744 </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561462"/>
                  </a:ext>
                </a:extLst>
              </a:tr>
            </a:tbl>
          </a:graphicData>
        </a:graphic>
      </p:graphicFrame>
      <p:sp>
        <p:nvSpPr>
          <p:cNvPr id="3" name="Slide Number Placeholder 2">
            <a:extLst>
              <a:ext uri="{FF2B5EF4-FFF2-40B4-BE49-F238E27FC236}">
                <a16:creationId xmlns:a16="http://schemas.microsoft.com/office/drawing/2014/main" id="{BAF65B47-84B1-89EB-8814-3FED09003FA3}"/>
              </a:ext>
            </a:extLst>
          </p:cNvPr>
          <p:cNvSpPr>
            <a:spLocks noGrp="1"/>
          </p:cNvSpPr>
          <p:nvPr>
            <p:ph type="sldNum" sz="quarter" idx="12"/>
          </p:nvPr>
        </p:nvSpPr>
        <p:spPr/>
        <p:txBody>
          <a:bodyPr/>
          <a:lstStyle/>
          <a:p>
            <a:fld id="{C5BC01AA-E1B4-AE42-AF2F-F90BE03D1AD2}" type="slidenum">
              <a:rPr lang="en-US" smtClean="0"/>
              <a:t>45</a:t>
            </a:fld>
            <a:endParaRPr lang="en-US"/>
          </a:p>
        </p:txBody>
      </p:sp>
    </p:spTree>
    <p:extLst>
      <p:ext uri="{BB962C8B-B14F-4D97-AF65-F5344CB8AC3E}">
        <p14:creationId xmlns:p14="http://schemas.microsoft.com/office/powerpoint/2010/main" val="3997598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Projects Underway</a:t>
            </a:r>
          </a:p>
        </p:txBody>
      </p:sp>
      <p:sp>
        <p:nvSpPr>
          <p:cNvPr id="13" name="Content Placeholder 1">
            <a:extLst>
              <a:ext uri="{FF2B5EF4-FFF2-40B4-BE49-F238E27FC236}">
                <a16:creationId xmlns:a16="http://schemas.microsoft.com/office/drawing/2014/main" id="{2DAEA188-79DA-DEB6-8FF9-C4992D7B51F7}"/>
              </a:ext>
            </a:extLst>
          </p:cNvPr>
          <p:cNvSpPr>
            <a:spLocks noGrp="1"/>
          </p:cNvSpPr>
          <p:nvPr>
            <p:ph idx="1"/>
          </p:nvPr>
        </p:nvSpPr>
        <p:spPr>
          <a:xfrm>
            <a:off x="169770" y="1458637"/>
            <a:ext cx="6280468" cy="1574478"/>
          </a:xfrm>
        </p:spPr>
        <p:txBody>
          <a:bodyPr>
            <a:normAutofit/>
          </a:bodyPr>
          <a:lstStyle/>
          <a:p>
            <a:pPr marL="0" indent="0" eaLnBrk="0" fontAlgn="base" hangingPunct="0">
              <a:spcBef>
                <a:spcPct val="0"/>
              </a:spcBef>
              <a:spcAft>
                <a:spcPct val="0"/>
              </a:spcAft>
              <a:buNone/>
            </a:pPr>
            <a:r>
              <a:rPr lang="en-US" altLang="en-US" sz="1600"/>
              <a:t> </a:t>
            </a:r>
            <a:r>
              <a:rPr lang="en-US" altLang="en-US" sz="1600" b="1"/>
              <a:t>Galveston — Oleanders at Broadway </a:t>
            </a:r>
          </a:p>
          <a:p>
            <a:pPr marL="514350" lvl="1" indent="-285750">
              <a:spcAft>
                <a:spcPts val="0"/>
              </a:spcAft>
            </a:pPr>
            <a:r>
              <a:rPr lang="en-US" altLang="en-US" sz="1600"/>
              <a:t>174 new construction F2R units in mixed-income 348-unit property.</a:t>
            </a:r>
          </a:p>
          <a:p>
            <a:pPr marL="514350" lvl="1" indent="-285750">
              <a:spcAft>
                <a:spcPts val="0"/>
              </a:spcAft>
            </a:pPr>
            <a:r>
              <a:rPr lang="en-US" altLang="en-US" sz="1600"/>
              <a:t>Part of a 706-unit strategy to replace 569 public housing units destroyed by Hurricane Ike in 2008.  Only the 26-unit scattered site development is outstanding.</a:t>
            </a:r>
          </a:p>
        </p:txBody>
      </p:sp>
      <p:pic>
        <p:nvPicPr>
          <p:cNvPr id="14" name="Picture 13">
            <a:extLst>
              <a:ext uri="{FF2B5EF4-FFF2-40B4-BE49-F238E27FC236}">
                <a16:creationId xmlns:a16="http://schemas.microsoft.com/office/drawing/2014/main" id="{F455A062-C507-E495-C22A-FA89F7D4E7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35737" y="2050225"/>
            <a:ext cx="4189777" cy="2489781"/>
          </a:xfrm>
          <a:prstGeom prst="rect">
            <a:avLst/>
          </a:prstGeom>
        </p:spPr>
      </p:pic>
      <p:sp>
        <p:nvSpPr>
          <p:cNvPr id="15" name="TextBox 14">
            <a:extLst>
              <a:ext uri="{FF2B5EF4-FFF2-40B4-BE49-F238E27FC236}">
                <a16:creationId xmlns:a16="http://schemas.microsoft.com/office/drawing/2014/main" id="{98F67872-6E3F-03CD-EA46-CCD6EBBF3295}"/>
              </a:ext>
            </a:extLst>
          </p:cNvPr>
          <p:cNvSpPr txBox="1"/>
          <p:nvPr/>
        </p:nvSpPr>
        <p:spPr>
          <a:xfrm>
            <a:off x="2437964" y="2859372"/>
            <a:ext cx="5097773" cy="1815882"/>
          </a:xfrm>
          <a:prstGeom prst="rect">
            <a:avLst/>
          </a:prstGeom>
          <a:noFill/>
        </p:spPr>
        <p:txBody>
          <a:bodyPr wrap="square" rtlCol="0">
            <a:spAutoFit/>
          </a:bodyPr>
          <a:lstStyle/>
          <a:p>
            <a:pPr eaLnBrk="0" fontAlgn="base" hangingPunct="0">
              <a:spcBef>
                <a:spcPct val="0"/>
              </a:spcBef>
              <a:spcAft>
                <a:spcPct val="0"/>
              </a:spcAft>
            </a:pPr>
            <a:r>
              <a:rPr lang="en-US" altLang="en-US" sz="1600" b="1">
                <a:cs typeface="Times New Roman" panose="02020603050405020304" pitchFamily="18" charset="0"/>
              </a:rPr>
              <a:t>Miami-Dade — </a:t>
            </a:r>
            <a:r>
              <a:rPr lang="en-US" altLang="en-US" sz="1600" b="1" err="1">
                <a:cs typeface="Times New Roman" panose="02020603050405020304" pitchFamily="18" charset="0"/>
              </a:rPr>
              <a:t>Brisas</a:t>
            </a:r>
            <a:r>
              <a:rPr lang="en-US" altLang="en-US" sz="1600" b="1">
                <a:cs typeface="Times New Roman" panose="02020603050405020304" pitchFamily="18" charset="0"/>
              </a:rPr>
              <a:t> del Este Apartments</a:t>
            </a:r>
          </a:p>
          <a:p>
            <a:pPr marL="514350" indent="-285750">
              <a:buFont typeface="Arial" panose="020B0604020202020204" pitchFamily="34" charset="0"/>
              <a:buChar char="•"/>
            </a:pPr>
            <a:r>
              <a:rPr lang="en-US" altLang="en-US" sz="1600">
                <a:cs typeface="Times New Roman" panose="02020603050405020304" pitchFamily="18" charset="0"/>
              </a:rPr>
              <a:t>30 new construction units in mixed-income 161-unit building on excess public housing land.</a:t>
            </a:r>
          </a:p>
          <a:p>
            <a:pPr marL="514350" indent="-285750">
              <a:buFont typeface="Arial" panose="020B0604020202020204" pitchFamily="34" charset="0"/>
              <a:buChar char="•"/>
            </a:pPr>
            <a:r>
              <a:rPr lang="en-US" altLang="en-US" sz="1600">
                <a:cs typeface="Times New Roman" panose="02020603050405020304" pitchFamily="18" charset="0"/>
              </a:rPr>
              <a:t>All units with similar design, amenities including fitness center, multi-purpose rooms, work lounge, pool room, domino room, community kitchen and laundry room on each floor </a:t>
            </a:r>
          </a:p>
        </p:txBody>
      </p:sp>
      <p:pic>
        <p:nvPicPr>
          <p:cNvPr id="16" name="Picture 15">
            <a:extLst>
              <a:ext uri="{FF2B5EF4-FFF2-40B4-BE49-F238E27FC236}">
                <a16:creationId xmlns:a16="http://schemas.microsoft.com/office/drawing/2014/main" id="{BA32268C-759D-2F3A-22E9-458B7BB8418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446" y="4797995"/>
            <a:ext cx="6280468" cy="1716031"/>
          </a:xfrm>
          <a:prstGeom prst="rect">
            <a:avLst/>
          </a:prstGeom>
        </p:spPr>
      </p:pic>
      <p:sp>
        <p:nvSpPr>
          <p:cNvPr id="17" name="TextBox 16">
            <a:extLst>
              <a:ext uri="{FF2B5EF4-FFF2-40B4-BE49-F238E27FC236}">
                <a16:creationId xmlns:a16="http://schemas.microsoft.com/office/drawing/2014/main" id="{775C630E-245D-EA89-2210-32B79CC21DC2}"/>
              </a:ext>
            </a:extLst>
          </p:cNvPr>
          <p:cNvSpPr txBox="1"/>
          <p:nvPr/>
        </p:nvSpPr>
        <p:spPr>
          <a:xfrm>
            <a:off x="6709228" y="4675254"/>
            <a:ext cx="5016286" cy="2062103"/>
          </a:xfrm>
          <a:prstGeom prst="rect">
            <a:avLst/>
          </a:prstGeom>
          <a:noFill/>
        </p:spPr>
        <p:txBody>
          <a:bodyPr wrap="square" rtlCol="0">
            <a:spAutoFit/>
          </a:bodyPr>
          <a:lstStyle/>
          <a:p>
            <a:r>
              <a:rPr lang="en-US" altLang="en-US" sz="1600"/>
              <a:t>  </a:t>
            </a:r>
            <a:r>
              <a:rPr lang="en-US" altLang="en-US" sz="1600" b="1">
                <a:cs typeface="Times New Roman" panose="02020603050405020304" pitchFamily="18" charset="0"/>
              </a:rPr>
              <a:t>     Washington, DC — Kenilworth 166 </a:t>
            </a:r>
          </a:p>
          <a:p>
            <a:pPr marL="514350" lvl="1" indent="-285750">
              <a:buFont typeface="Arial" panose="020B0604020202020204" pitchFamily="34" charset="0"/>
              <a:buChar char="•"/>
            </a:pPr>
            <a:r>
              <a:rPr lang="en-US" altLang="en-US" sz="1600">
                <a:cs typeface="Times New Roman" panose="02020603050405020304" pitchFamily="18" charset="0"/>
              </a:rPr>
              <a:t>101 new construction Faircloth-to-RAD units in larger 166-unit senior/family affordable housing development.  First phase of 530-home initiative.</a:t>
            </a:r>
          </a:p>
          <a:p>
            <a:pPr marL="514350" lvl="1" indent="-285750">
              <a:buFont typeface="Arial" panose="020B0604020202020204" pitchFamily="34" charset="0"/>
              <a:buChar char="•"/>
            </a:pPr>
            <a:r>
              <a:rPr lang="en-US" altLang="en-US" sz="1600">
                <a:cs typeface="Times New Roman" panose="02020603050405020304" pitchFamily="18" charset="0"/>
              </a:rPr>
              <a:t>Includes mix of 4-story elevator buildings, townhomes and stacked flat apartments</a:t>
            </a:r>
          </a:p>
          <a:p>
            <a:pPr marL="514350" lvl="1" indent="-285750">
              <a:buFont typeface="Arial" panose="020B0604020202020204" pitchFamily="34" charset="0"/>
              <a:buChar char="•"/>
            </a:pPr>
            <a:r>
              <a:rPr lang="en-US" altLang="en-US" sz="1600">
                <a:cs typeface="Times New Roman" panose="02020603050405020304" pitchFamily="18" charset="0"/>
              </a:rPr>
              <a:t>Amenities include fitness room, community room and tuck-under parking</a:t>
            </a:r>
          </a:p>
        </p:txBody>
      </p:sp>
      <p:sp>
        <p:nvSpPr>
          <p:cNvPr id="3" name="Slide Number Placeholder 2">
            <a:extLst>
              <a:ext uri="{FF2B5EF4-FFF2-40B4-BE49-F238E27FC236}">
                <a16:creationId xmlns:a16="http://schemas.microsoft.com/office/drawing/2014/main" id="{C680495C-9E51-C595-F9B9-960BB2E99248}"/>
              </a:ext>
            </a:extLst>
          </p:cNvPr>
          <p:cNvSpPr>
            <a:spLocks noGrp="1"/>
          </p:cNvSpPr>
          <p:nvPr>
            <p:ph type="sldNum" sz="quarter" idx="12"/>
          </p:nvPr>
        </p:nvSpPr>
        <p:spPr/>
        <p:txBody>
          <a:bodyPr/>
          <a:lstStyle/>
          <a:p>
            <a:fld id="{C5BC01AA-E1B4-AE42-AF2F-F90BE03D1AD2}" type="slidenum">
              <a:rPr lang="en-US" smtClean="0"/>
              <a:t>46</a:t>
            </a:fld>
            <a:endParaRPr lang="en-US"/>
          </a:p>
        </p:txBody>
      </p:sp>
    </p:spTree>
    <p:extLst>
      <p:ext uri="{BB962C8B-B14F-4D97-AF65-F5344CB8AC3E}">
        <p14:creationId xmlns:p14="http://schemas.microsoft.com/office/powerpoint/2010/main" val="970042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Faircloth to RAD Strategies</a:t>
            </a:r>
          </a:p>
        </p:txBody>
      </p:sp>
      <p:sp>
        <p:nvSpPr>
          <p:cNvPr id="7" name="Content Placeholder 2">
            <a:extLst>
              <a:ext uri="{FF2B5EF4-FFF2-40B4-BE49-F238E27FC236}">
                <a16:creationId xmlns:a16="http://schemas.microsoft.com/office/drawing/2014/main" id="{BBA16504-9DA1-C15A-9026-931743D3EDB5}"/>
              </a:ext>
            </a:extLst>
          </p:cNvPr>
          <p:cNvSpPr>
            <a:spLocks noGrp="1"/>
          </p:cNvSpPr>
          <p:nvPr>
            <p:ph idx="1"/>
          </p:nvPr>
        </p:nvSpPr>
        <p:spPr>
          <a:xfrm>
            <a:off x="838199" y="1657680"/>
            <a:ext cx="10515600" cy="5200320"/>
          </a:xfrm>
        </p:spPr>
        <p:txBody>
          <a:bodyPr>
            <a:noAutofit/>
          </a:bodyPr>
          <a:lstStyle/>
          <a:p>
            <a:r>
              <a:rPr lang="en-US" sz="2400"/>
              <a:t>Current pipeline is using Faircloth-to-RAD to…</a:t>
            </a:r>
          </a:p>
          <a:p>
            <a:pPr lvl="1"/>
            <a:r>
              <a:rPr lang="en-US" sz="2000"/>
              <a:t>Construct new affordable housing through a PHA-affiliated entity </a:t>
            </a:r>
          </a:p>
          <a:p>
            <a:pPr lvl="1"/>
            <a:r>
              <a:rPr lang="en-US" sz="2000"/>
              <a:t>Construct new affordable housing in partnership with a third-party developer </a:t>
            </a:r>
          </a:p>
          <a:p>
            <a:pPr lvl="1"/>
            <a:r>
              <a:rPr lang="en-US" sz="2000"/>
              <a:t>Acquire existing properties with rehab </a:t>
            </a:r>
          </a:p>
          <a:p>
            <a:pPr lvl="1"/>
            <a:r>
              <a:rPr lang="en-US" sz="2000"/>
              <a:t>Place assistance in existing properties in response to Requests for Proposals (RFPs) (provided the property satisfies RAD ownership &amp; control requirements)</a:t>
            </a:r>
          </a:p>
          <a:p>
            <a:pPr>
              <a:lnSpc>
                <a:spcPct val="120000"/>
              </a:lnSpc>
            </a:pPr>
            <a:r>
              <a:rPr lang="en-US" sz="2400"/>
              <a:t>Emerging pipeline is using Faircloth-to-RAD to…</a:t>
            </a:r>
          </a:p>
          <a:p>
            <a:pPr lvl="1"/>
            <a:r>
              <a:rPr lang="en-US" sz="2000"/>
              <a:t>Acquire existing properties without rehab</a:t>
            </a:r>
          </a:p>
          <a:p>
            <a:pPr lvl="1"/>
            <a:r>
              <a:rPr lang="en-US" sz="2000"/>
              <a:t>Add new affordable units to the RAD conversion of an existing public housing property</a:t>
            </a:r>
          </a:p>
          <a:p>
            <a:r>
              <a:rPr lang="en-US" sz="2400"/>
              <a:t>Key question is mixed-finance vs. not mixed-finance</a:t>
            </a:r>
          </a:p>
          <a:p>
            <a:pPr lvl="1"/>
            <a:r>
              <a:rPr lang="en-US" sz="2000"/>
              <a:t>Currently, F2R is designed around the mixed-financing public housing development processes</a:t>
            </a:r>
          </a:p>
        </p:txBody>
      </p:sp>
      <p:sp>
        <p:nvSpPr>
          <p:cNvPr id="3" name="Slide Number Placeholder 2">
            <a:extLst>
              <a:ext uri="{FF2B5EF4-FFF2-40B4-BE49-F238E27FC236}">
                <a16:creationId xmlns:a16="http://schemas.microsoft.com/office/drawing/2014/main" id="{A25D1B03-32BB-6351-1850-0D55857A88DD}"/>
              </a:ext>
            </a:extLst>
          </p:cNvPr>
          <p:cNvSpPr>
            <a:spLocks noGrp="1"/>
          </p:cNvSpPr>
          <p:nvPr>
            <p:ph type="sldNum" sz="quarter" idx="12"/>
          </p:nvPr>
        </p:nvSpPr>
        <p:spPr/>
        <p:txBody>
          <a:bodyPr/>
          <a:lstStyle/>
          <a:p>
            <a:fld id="{C5BC01AA-E1B4-AE42-AF2F-F90BE03D1AD2}" type="slidenum">
              <a:rPr lang="en-US" smtClean="0"/>
              <a:t>47</a:t>
            </a:fld>
            <a:endParaRPr lang="en-US"/>
          </a:p>
        </p:txBody>
      </p:sp>
    </p:spTree>
    <p:extLst>
      <p:ext uri="{BB962C8B-B14F-4D97-AF65-F5344CB8AC3E}">
        <p14:creationId xmlns:p14="http://schemas.microsoft.com/office/powerpoint/2010/main" val="110042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Faircloth to RAD Process</a:t>
            </a:r>
          </a:p>
        </p:txBody>
      </p:sp>
      <p:pic>
        <p:nvPicPr>
          <p:cNvPr id="7" name="Content Placeholder 5">
            <a:extLst>
              <a:ext uri="{FF2B5EF4-FFF2-40B4-BE49-F238E27FC236}">
                <a16:creationId xmlns:a16="http://schemas.microsoft.com/office/drawing/2014/main" id="{A8503ADE-FF25-2A67-2058-95DC654F4F68}"/>
              </a:ext>
            </a:extLst>
          </p:cNvPr>
          <p:cNvPicPr>
            <a:picLocks noChangeAspect="1"/>
          </p:cNvPicPr>
          <p:nvPr/>
        </p:nvPicPr>
        <p:blipFill rotWithShape="1">
          <a:blip r:embed="rId4"/>
          <a:srcRect t="13495"/>
          <a:stretch/>
        </p:blipFill>
        <p:spPr>
          <a:xfrm>
            <a:off x="1050022" y="1458637"/>
            <a:ext cx="10091956" cy="5314794"/>
          </a:xfrm>
          <a:prstGeom prst="rect">
            <a:avLst/>
          </a:prstGeom>
        </p:spPr>
      </p:pic>
      <p:sp>
        <p:nvSpPr>
          <p:cNvPr id="3" name="Slide Number Placeholder 2">
            <a:extLst>
              <a:ext uri="{FF2B5EF4-FFF2-40B4-BE49-F238E27FC236}">
                <a16:creationId xmlns:a16="http://schemas.microsoft.com/office/drawing/2014/main" id="{072D3CD3-60C1-9CBD-8CD3-9F59126920F3}"/>
              </a:ext>
            </a:extLst>
          </p:cNvPr>
          <p:cNvSpPr>
            <a:spLocks noGrp="1"/>
          </p:cNvSpPr>
          <p:nvPr>
            <p:ph type="sldNum" sz="quarter" idx="12"/>
          </p:nvPr>
        </p:nvSpPr>
        <p:spPr/>
        <p:txBody>
          <a:bodyPr/>
          <a:lstStyle/>
          <a:p>
            <a:fld id="{C5BC01AA-E1B4-AE42-AF2F-F90BE03D1AD2}" type="slidenum">
              <a:rPr lang="en-US" smtClean="0"/>
              <a:t>48</a:t>
            </a:fld>
            <a:endParaRPr lang="en-US"/>
          </a:p>
        </p:txBody>
      </p:sp>
    </p:spTree>
    <p:extLst>
      <p:ext uri="{BB962C8B-B14F-4D97-AF65-F5344CB8AC3E}">
        <p14:creationId xmlns:p14="http://schemas.microsoft.com/office/powerpoint/2010/main" val="2097579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depicts the official seal of the U.S. Department of Housing and Urban Development and presentation text. ">
            <a:extLst>
              <a:ext uri="{FF2B5EF4-FFF2-40B4-BE49-F238E27FC236}">
                <a16:creationId xmlns:a16="http://schemas.microsoft.com/office/drawing/2014/main" id="{969234C5-5C8E-034F-827C-BAE9DA4E3062}"/>
              </a:ext>
            </a:extLst>
          </p:cNvPr>
          <p:cNvPicPr>
            <a:picLocks noChangeAspect="1"/>
          </p:cNvPicPr>
          <p:nvPr/>
        </p:nvPicPr>
        <p:blipFill>
          <a:blip r:embed="rId2"/>
          <a:stretch>
            <a:fill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9826506A-C9B1-0C4D-95CA-3B9DD9B6F577}"/>
              </a:ext>
            </a:extLst>
          </p:cNvPr>
          <p:cNvSpPr txBox="1">
            <a:spLocks noGrp="1"/>
          </p:cNvSpPr>
          <p:nvPr>
            <p:ph type="title" idx="4294967295"/>
          </p:nvPr>
        </p:nvSpPr>
        <p:spPr>
          <a:xfrm>
            <a:off x="6350" y="2745755"/>
            <a:ext cx="121793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Baskerville Old Face" panose="02020602080505020303" pitchFamily="18" charset="77"/>
                <a:ea typeface="+mn-ea"/>
                <a:cs typeface="+mn-cs"/>
              </a:rPr>
              <a:t>Transfer of Assistance</a:t>
            </a:r>
          </a:p>
        </p:txBody>
      </p:sp>
      <p:sp>
        <p:nvSpPr>
          <p:cNvPr id="2" name="Slide Number Placeholder 1">
            <a:extLst>
              <a:ext uri="{FF2B5EF4-FFF2-40B4-BE49-F238E27FC236}">
                <a16:creationId xmlns:a16="http://schemas.microsoft.com/office/drawing/2014/main" id="{C595AADC-0D19-B061-36FE-26FEA3F670EE}"/>
              </a:ext>
            </a:extLst>
          </p:cNvPr>
          <p:cNvSpPr>
            <a:spLocks noGrp="1"/>
          </p:cNvSpPr>
          <p:nvPr>
            <p:ph type="sldNum" sz="quarter" idx="12"/>
          </p:nvPr>
        </p:nvSpPr>
        <p:spPr/>
        <p:txBody>
          <a:bodyPr/>
          <a:lstStyle/>
          <a:p>
            <a:fld id="{C5BC01AA-E1B4-AE42-AF2F-F90BE03D1AD2}" type="slidenum">
              <a:rPr lang="en-US" smtClean="0"/>
              <a:t>49</a:t>
            </a:fld>
            <a:endParaRPr lang="en-US"/>
          </a:p>
        </p:txBody>
      </p:sp>
    </p:spTree>
    <p:extLst>
      <p:ext uri="{BB962C8B-B14F-4D97-AF65-F5344CB8AC3E}">
        <p14:creationId xmlns:p14="http://schemas.microsoft.com/office/powerpoint/2010/main" val="411708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0CED6A42-89B9-C951-7FD7-6E06224A67F4}"/>
              </a:ext>
            </a:extLst>
          </p:cNvPr>
          <p:cNvGraphicFramePr>
            <a:graphicFrameLocks/>
          </p:cNvGraphicFramePr>
          <p:nvPr>
            <p:extLst>
              <p:ext uri="{D42A27DB-BD31-4B8C-83A1-F6EECF244321}">
                <p14:modId xmlns:p14="http://schemas.microsoft.com/office/powerpoint/2010/main" val="3948061371"/>
              </p:ext>
            </p:extLst>
          </p:nvPr>
        </p:nvGraphicFramePr>
        <p:xfrm>
          <a:off x="366869" y="1552397"/>
          <a:ext cx="6479627"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47654729-8140-0D6F-7443-07B73A8DA54F}"/>
              </a:ext>
            </a:extLst>
          </p:cNvPr>
          <p:cNvPicPr>
            <a:picLocks noChangeAspect="1"/>
          </p:cNvPicPr>
          <p:nvPr/>
        </p:nvPicPr>
        <p:blipFill rotWithShape="1">
          <a:blip r:embed="rId8"/>
          <a:srcRect l="15599" r="21387" b="3"/>
          <a:stretch/>
        </p:blipFill>
        <p:spPr>
          <a:xfrm>
            <a:off x="7284421" y="1552396"/>
            <a:ext cx="4555060" cy="5041828"/>
          </a:xfrm>
          <a:prstGeom prst="rect">
            <a:avLst/>
          </a:prstGeom>
        </p:spPr>
      </p:pic>
      <p:pic>
        <p:nvPicPr>
          <p:cNvPr id="9" name="Picture 8" descr="This is the standard banner for presentations. ">
            <a:extLst>
              <a:ext uri="{FF2B5EF4-FFF2-40B4-BE49-F238E27FC236}">
                <a16:creationId xmlns:a16="http://schemas.microsoft.com/office/drawing/2014/main" id="{15D12409-21D7-875F-9E9C-F4D1046FA287}"/>
              </a:ext>
            </a:extLst>
          </p:cNvPr>
          <p:cNvPicPr>
            <a:picLocks noChangeAspect="1"/>
          </p:cNvPicPr>
          <p:nvPr/>
        </p:nvPicPr>
        <p:blipFill rotWithShape="1">
          <a:blip r:embed="rId9"/>
          <a:srcRect t="41622"/>
          <a:stretch/>
        </p:blipFill>
        <p:spPr>
          <a:xfrm>
            <a:off x="0" y="0"/>
            <a:ext cx="12192000" cy="1334530"/>
          </a:xfrm>
          <a:prstGeom prst="rect">
            <a:avLst/>
          </a:prstGeom>
        </p:spPr>
      </p:pic>
      <p:sp>
        <p:nvSpPr>
          <p:cNvPr id="10" name="Title 5">
            <a:extLst>
              <a:ext uri="{FF2B5EF4-FFF2-40B4-BE49-F238E27FC236}">
                <a16:creationId xmlns:a16="http://schemas.microsoft.com/office/drawing/2014/main" id="{F61EA3FA-594E-745B-B08F-8748EC534C18}"/>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Why RAD?</a:t>
            </a:r>
          </a:p>
        </p:txBody>
      </p:sp>
    </p:spTree>
    <p:extLst>
      <p:ext uri="{BB962C8B-B14F-4D97-AF65-F5344CB8AC3E}">
        <p14:creationId xmlns:p14="http://schemas.microsoft.com/office/powerpoint/2010/main" val="346982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How can transfer of assistance be used?</a:t>
            </a:r>
          </a:p>
        </p:txBody>
      </p:sp>
      <p:sp>
        <p:nvSpPr>
          <p:cNvPr id="7" name="Content Placeholder 2">
            <a:extLst>
              <a:ext uri="{FF2B5EF4-FFF2-40B4-BE49-F238E27FC236}">
                <a16:creationId xmlns:a16="http://schemas.microsoft.com/office/drawing/2014/main" id="{0747562E-EF22-65CC-CDF3-512FD44D999C}"/>
              </a:ext>
            </a:extLst>
          </p:cNvPr>
          <p:cNvSpPr txBox="1">
            <a:spLocks/>
          </p:cNvSpPr>
          <p:nvPr/>
        </p:nvSpPr>
        <p:spPr>
          <a:xfrm>
            <a:off x="603681" y="1597232"/>
            <a:ext cx="10990555" cy="1696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chemeClr val="tx2"/>
                </a:solidFill>
              </a:rPr>
              <a:t>Example 1: </a:t>
            </a:r>
            <a:r>
              <a:rPr lang="en-US"/>
              <a:t>PHA has a public housing property in a blighted area. Preservation or redevelopment on-site does not meet local housing goals, but the PHA wants to replace with “hard” affordable units. The PHA transfers all the units to a single new site in a different community.</a:t>
            </a:r>
          </a:p>
        </p:txBody>
      </p:sp>
      <p:sp>
        <p:nvSpPr>
          <p:cNvPr id="8" name="TextBox 7">
            <a:extLst>
              <a:ext uri="{FF2B5EF4-FFF2-40B4-BE49-F238E27FC236}">
                <a16:creationId xmlns:a16="http://schemas.microsoft.com/office/drawing/2014/main" id="{02C38303-9CDB-8FAD-E873-52A197E16AEA}"/>
              </a:ext>
            </a:extLst>
          </p:cNvPr>
          <p:cNvSpPr txBox="1"/>
          <p:nvPr/>
        </p:nvSpPr>
        <p:spPr>
          <a:xfrm>
            <a:off x="2267739" y="4501816"/>
            <a:ext cx="28194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t>50-unit public housing property</a:t>
            </a:r>
          </a:p>
        </p:txBody>
      </p:sp>
      <p:sp>
        <p:nvSpPr>
          <p:cNvPr id="10" name="TextBox 9">
            <a:extLst>
              <a:ext uri="{FF2B5EF4-FFF2-40B4-BE49-F238E27FC236}">
                <a16:creationId xmlns:a16="http://schemas.microsoft.com/office/drawing/2014/main" id="{B3B75BE5-E562-61DB-5EC3-B03BC9DB7CD9}"/>
              </a:ext>
            </a:extLst>
          </p:cNvPr>
          <p:cNvSpPr txBox="1"/>
          <p:nvPr/>
        </p:nvSpPr>
        <p:spPr>
          <a:xfrm>
            <a:off x="6428258" y="4501817"/>
            <a:ext cx="3150326"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t>50 RAD units in a new 50-unit property</a:t>
            </a:r>
          </a:p>
        </p:txBody>
      </p:sp>
      <p:cxnSp>
        <p:nvCxnSpPr>
          <p:cNvPr id="11" name="Connector: Elbow 10">
            <a:extLst>
              <a:ext uri="{FF2B5EF4-FFF2-40B4-BE49-F238E27FC236}">
                <a16:creationId xmlns:a16="http://schemas.microsoft.com/office/drawing/2014/main" id="{719ED314-0E24-AD71-7AD2-5747C09D8DB3}"/>
              </a:ext>
            </a:extLst>
          </p:cNvPr>
          <p:cNvCxnSpPr>
            <a:stCxn id="8" idx="3"/>
            <a:endCxn id="10" idx="1"/>
          </p:cNvCxnSpPr>
          <p:nvPr/>
        </p:nvCxnSpPr>
        <p:spPr>
          <a:xfrm>
            <a:off x="5087139" y="4824982"/>
            <a:ext cx="1341119" cy="1"/>
          </a:xfrm>
          <a:prstGeom prst="bentConnector3">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0287B6DC-C779-D9A0-0959-F474BB8ED813}"/>
              </a:ext>
            </a:extLst>
          </p:cNvPr>
          <p:cNvSpPr>
            <a:spLocks noGrp="1"/>
          </p:cNvSpPr>
          <p:nvPr>
            <p:ph type="sldNum" sz="quarter" idx="12"/>
          </p:nvPr>
        </p:nvSpPr>
        <p:spPr/>
        <p:txBody>
          <a:bodyPr/>
          <a:lstStyle/>
          <a:p>
            <a:fld id="{C5BC01AA-E1B4-AE42-AF2F-F90BE03D1AD2}" type="slidenum">
              <a:rPr lang="en-US" smtClean="0"/>
              <a:t>50</a:t>
            </a:fld>
            <a:endParaRPr lang="en-US"/>
          </a:p>
        </p:txBody>
      </p:sp>
    </p:spTree>
    <p:extLst>
      <p:ext uri="{BB962C8B-B14F-4D97-AF65-F5344CB8AC3E}">
        <p14:creationId xmlns:p14="http://schemas.microsoft.com/office/powerpoint/2010/main" val="2365193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How can transfer of assistance be used?</a:t>
            </a:r>
          </a:p>
        </p:txBody>
      </p:sp>
      <p:sp>
        <p:nvSpPr>
          <p:cNvPr id="12" name="Content Placeholder 2">
            <a:extLst>
              <a:ext uri="{FF2B5EF4-FFF2-40B4-BE49-F238E27FC236}">
                <a16:creationId xmlns:a16="http://schemas.microsoft.com/office/drawing/2014/main" id="{B2A7AFC0-33FD-9AFF-E6B7-16C4EC52C9CA}"/>
              </a:ext>
            </a:extLst>
          </p:cNvPr>
          <p:cNvSpPr>
            <a:spLocks noGrp="1"/>
          </p:cNvSpPr>
          <p:nvPr>
            <p:ph idx="1"/>
          </p:nvPr>
        </p:nvSpPr>
        <p:spPr>
          <a:xfrm>
            <a:off x="603682" y="1600202"/>
            <a:ext cx="10937289" cy="1724210"/>
          </a:xfrm>
        </p:spPr>
        <p:txBody>
          <a:bodyPr/>
          <a:lstStyle/>
          <a:p>
            <a:pPr marL="0" indent="0">
              <a:buNone/>
            </a:pPr>
            <a:r>
              <a:rPr lang="en-US" b="1">
                <a:solidFill>
                  <a:schemeClr val="tx2"/>
                </a:solidFill>
              </a:rPr>
              <a:t>Example 2: </a:t>
            </a:r>
            <a:r>
              <a:rPr lang="en-US"/>
              <a:t>PHA has a large public housing property in a blighted area. Preservation or redevelopment on-site does not meet local housing goals, but the PHA wants to replace with “hard” affordable units.  The PHA transfers units to five alternative sites.</a:t>
            </a:r>
          </a:p>
        </p:txBody>
      </p:sp>
      <p:sp>
        <p:nvSpPr>
          <p:cNvPr id="13" name="Slide Number Placeholder 3">
            <a:extLst>
              <a:ext uri="{FF2B5EF4-FFF2-40B4-BE49-F238E27FC236}">
                <a16:creationId xmlns:a16="http://schemas.microsoft.com/office/drawing/2014/main" id="{EA01B9BA-51CC-B34E-6259-2DDB1F5F4CCE}"/>
              </a:ext>
            </a:extLst>
          </p:cNvPr>
          <p:cNvSpPr>
            <a:spLocks noGrp="1"/>
          </p:cNvSpPr>
          <p:nvPr>
            <p:ph type="sldNum" sz="quarter" idx="12"/>
          </p:nvPr>
        </p:nvSpPr>
        <p:spPr>
          <a:xfrm>
            <a:off x="8610600" y="6356350"/>
            <a:ext cx="2743200" cy="365125"/>
          </a:xfrm>
        </p:spPr>
        <p:txBody>
          <a:bodyPr/>
          <a:lstStyle/>
          <a:p>
            <a:pPr>
              <a:defRPr/>
            </a:pPr>
            <a:fld id="{629C09B0-A436-4930-9DBD-7F024B262714}" type="slidenum">
              <a:rPr lang="en-US" smtClean="0"/>
              <a:pPr>
                <a:defRPr/>
              </a:pPr>
              <a:t>51</a:t>
            </a:fld>
            <a:endParaRPr lang="en-US"/>
          </a:p>
        </p:txBody>
      </p:sp>
      <p:sp>
        <p:nvSpPr>
          <p:cNvPr id="14" name="TextBox 13">
            <a:extLst>
              <a:ext uri="{FF2B5EF4-FFF2-40B4-BE49-F238E27FC236}">
                <a16:creationId xmlns:a16="http://schemas.microsoft.com/office/drawing/2014/main" id="{981D2358-F351-C5A3-B78C-B39FB1E1E535}"/>
              </a:ext>
            </a:extLst>
          </p:cNvPr>
          <p:cNvSpPr txBox="1"/>
          <p:nvPr/>
        </p:nvSpPr>
        <p:spPr>
          <a:xfrm>
            <a:off x="1775734" y="4435560"/>
            <a:ext cx="28194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t>200-unit public housing property</a:t>
            </a:r>
          </a:p>
        </p:txBody>
      </p:sp>
      <p:sp>
        <p:nvSpPr>
          <p:cNvPr id="15" name="TextBox 14">
            <a:extLst>
              <a:ext uri="{FF2B5EF4-FFF2-40B4-BE49-F238E27FC236}">
                <a16:creationId xmlns:a16="http://schemas.microsoft.com/office/drawing/2014/main" id="{7F2832C0-00DC-DD48-3192-DB1E664AEEFD}"/>
              </a:ext>
            </a:extLst>
          </p:cNvPr>
          <p:cNvSpPr txBox="1"/>
          <p:nvPr/>
        </p:nvSpPr>
        <p:spPr>
          <a:xfrm>
            <a:off x="5901744" y="3376613"/>
            <a:ext cx="236655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t>25 RAD units in a new 25-unit property</a:t>
            </a:r>
          </a:p>
        </p:txBody>
      </p:sp>
      <p:sp>
        <p:nvSpPr>
          <p:cNvPr id="16" name="TextBox 15">
            <a:extLst>
              <a:ext uri="{FF2B5EF4-FFF2-40B4-BE49-F238E27FC236}">
                <a16:creationId xmlns:a16="http://schemas.microsoft.com/office/drawing/2014/main" id="{FA45958C-E3FC-90C2-174C-9D1836AD2F93}"/>
              </a:ext>
            </a:extLst>
          </p:cNvPr>
          <p:cNvSpPr txBox="1"/>
          <p:nvPr/>
        </p:nvSpPr>
        <p:spPr>
          <a:xfrm>
            <a:off x="6857999" y="4663679"/>
            <a:ext cx="2676617"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t>25 RAD units in an existing 150-unit property</a:t>
            </a:r>
          </a:p>
        </p:txBody>
      </p:sp>
      <p:cxnSp>
        <p:nvCxnSpPr>
          <p:cNvPr id="17" name="Connector: Elbow 16">
            <a:extLst>
              <a:ext uri="{FF2B5EF4-FFF2-40B4-BE49-F238E27FC236}">
                <a16:creationId xmlns:a16="http://schemas.microsoft.com/office/drawing/2014/main" id="{809974E6-6D8F-9A02-06AF-8C3E617F592B}"/>
              </a:ext>
            </a:extLst>
          </p:cNvPr>
          <p:cNvCxnSpPr>
            <a:cxnSpLocks/>
            <a:stCxn id="14" idx="3"/>
            <a:endCxn id="15" idx="1"/>
          </p:cNvCxnSpPr>
          <p:nvPr/>
        </p:nvCxnSpPr>
        <p:spPr>
          <a:xfrm flipV="1">
            <a:off x="4595134" y="3699779"/>
            <a:ext cx="1306610" cy="1058947"/>
          </a:xfrm>
          <a:prstGeom prst="bentConnector3">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A0CAFFA5-9F00-53F5-1F3A-B8A480C17494}"/>
              </a:ext>
            </a:extLst>
          </p:cNvPr>
          <p:cNvCxnSpPr>
            <a:cxnSpLocks/>
            <a:stCxn id="14" idx="3"/>
            <a:endCxn id="16" idx="1"/>
          </p:cNvCxnSpPr>
          <p:nvPr/>
        </p:nvCxnSpPr>
        <p:spPr>
          <a:xfrm>
            <a:off x="4595134" y="4758726"/>
            <a:ext cx="2262865" cy="228119"/>
          </a:xfrm>
          <a:prstGeom prst="bentConnector3">
            <a:avLst>
              <a:gd name="adj1" fmla="val 71578"/>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1A16727-566B-F313-F629-4F558D728D21}"/>
              </a:ext>
            </a:extLst>
          </p:cNvPr>
          <p:cNvSpPr txBox="1"/>
          <p:nvPr/>
        </p:nvSpPr>
        <p:spPr>
          <a:xfrm>
            <a:off x="8515182" y="3965146"/>
            <a:ext cx="25908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t>25 RAD units in an existing 50-unit property</a:t>
            </a:r>
          </a:p>
        </p:txBody>
      </p:sp>
      <p:cxnSp>
        <p:nvCxnSpPr>
          <p:cNvPr id="21" name="Connector: Elbow 20">
            <a:extLst>
              <a:ext uri="{FF2B5EF4-FFF2-40B4-BE49-F238E27FC236}">
                <a16:creationId xmlns:a16="http://schemas.microsoft.com/office/drawing/2014/main" id="{5526CDC1-7C77-6779-E611-6B18CD7B21F7}"/>
              </a:ext>
            </a:extLst>
          </p:cNvPr>
          <p:cNvCxnSpPr>
            <a:cxnSpLocks/>
            <a:stCxn id="14" idx="3"/>
            <a:endCxn id="20" idx="1"/>
          </p:cNvCxnSpPr>
          <p:nvPr/>
        </p:nvCxnSpPr>
        <p:spPr>
          <a:xfrm flipV="1">
            <a:off x="4595134" y="4288312"/>
            <a:ext cx="3920048" cy="470414"/>
          </a:xfrm>
          <a:prstGeom prst="bentConnector3">
            <a:avLst>
              <a:gd name="adj1" fmla="val 49774"/>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8CF01496-4D48-0C5B-7883-DCF21AAA649E}"/>
              </a:ext>
            </a:extLst>
          </p:cNvPr>
          <p:cNvSpPr txBox="1"/>
          <p:nvPr/>
        </p:nvSpPr>
        <p:spPr>
          <a:xfrm>
            <a:off x="7822596" y="5362212"/>
            <a:ext cx="25908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t>100 RAD units in a new 100-unit property</a:t>
            </a:r>
          </a:p>
        </p:txBody>
      </p:sp>
      <p:sp>
        <p:nvSpPr>
          <p:cNvPr id="23" name="TextBox 22">
            <a:extLst>
              <a:ext uri="{FF2B5EF4-FFF2-40B4-BE49-F238E27FC236}">
                <a16:creationId xmlns:a16="http://schemas.microsoft.com/office/drawing/2014/main" id="{5FE03D53-CF93-E483-2973-E75293F9B8FC}"/>
              </a:ext>
            </a:extLst>
          </p:cNvPr>
          <p:cNvSpPr txBox="1"/>
          <p:nvPr/>
        </p:nvSpPr>
        <p:spPr>
          <a:xfrm>
            <a:off x="5003196" y="5941025"/>
            <a:ext cx="25908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t>25 RAD units in a new 100-unit property</a:t>
            </a:r>
          </a:p>
        </p:txBody>
      </p:sp>
      <p:cxnSp>
        <p:nvCxnSpPr>
          <p:cNvPr id="24" name="Connector: Elbow 23">
            <a:extLst>
              <a:ext uri="{FF2B5EF4-FFF2-40B4-BE49-F238E27FC236}">
                <a16:creationId xmlns:a16="http://schemas.microsoft.com/office/drawing/2014/main" id="{DB610112-2AFC-3EFF-D8E8-4222ECF3EB56}"/>
              </a:ext>
            </a:extLst>
          </p:cNvPr>
          <p:cNvCxnSpPr>
            <a:stCxn id="14" idx="3"/>
            <a:endCxn id="22" idx="1"/>
          </p:cNvCxnSpPr>
          <p:nvPr/>
        </p:nvCxnSpPr>
        <p:spPr>
          <a:xfrm>
            <a:off x="4595134" y="4758726"/>
            <a:ext cx="3227462" cy="926652"/>
          </a:xfrm>
          <a:prstGeom prst="bentConnector3">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8F488EE4-1C3E-9AB1-867B-29964D2CE9CE}"/>
              </a:ext>
            </a:extLst>
          </p:cNvPr>
          <p:cNvCxnSpPr>
            <a:stCxn id="14" idx="3"/>
            <a:endCxn id="23" idx="1"/>
          </p:cNvCxnSpPr>
          <p:nvPr/>
        </p:nvCxnSpPr>
        <p:spPr>
          <a:xfrm>
            <a:off x="4595134" y="4758726"/>
            <a:ext cx="408062" cy="1505465"/>
          </a:xfrm>
          <a:prstGeom prst="bentConnector3">
            <a:avLst/>
          </a:prstGeom>
          <a:ln>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811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6" name="Title 5">
            <a:extLst>
              <a:ext uri="{FF2B5EF4-FFF2-40B4-BE49-F238E27FC236}">
                <a16:creationId xmlns:a16="http://schemas.microsoft.com/office/drawing/2014/main" id="{A962E9B2-D79E-928A-E6A6-8BA8669E5110}"/>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How can transfer of assistance be used?</a:t>
            </a:r>
          </a:p>
        </p:txBody>
      </p:sp>
      <p:sp>
        <p:nvSpPr>
          <p:cNvPr id="12" name="Content Placeholder 2">
            <a:extLst>
              <a:ext uri="{FF2B5EF4-FFF2-40B4-BE49-F238E27FC236}">
                <a16:creationId xmlns:a16="http://schemas.microsoft.com/office/drawing/2014/main" id="{6329FEF9-E489-63CD-7822-FB1013A8FF2C}"/>
              </a:ext>
            </a:extLst>
          </p:cNvPr>
          <p:cNvSpPr>
            <a:spLocks noGrp="1"/>
          </p:cNvSpPr>
          <p:nvPr>
            <p:ph idx="1"/>
          </p:nvPr>
        </p:nvSpPr>
        <p:spPr>
          <a:xfrm>
            <a:off x="606639" y="1598526"/>
            <a:ext cx="10827800" cy="1950317"/>
          </a:xfrm>
        </p:spPr>
        <p:txBody>
          <a:bodyPr>
            <a:normAutofit/>
          </a:bodyPr>
          <a:lstStyle/>
          <a:p>
            <a:pPr marL="0" indent="0">
              <a:buNone/>
            </a:pPr>
            <a:r>
              <a:rPr lang="en-US" b="1">
                <a:solidFill>
                  <a:schemeClr val="tx2"/>
                </a:solidFill>
              </a:rPr>
              <a:t>Example 3: </a:t>
            </a:r>
            <a:r>
              <a:rPr lang="en-US"/>
              <a:t>PHA has a public housing property that it wants to preserve or redevelop, but the RAD rents cannot support the necessary financing. The PHA can transfer the assistance for some of the units off-site and back-fill with local PBV units, LIHTC units, or market-rate units.  </a:t>
            </a:r>
          </a:p>
        </p:txBody>
      </p:sp>
      <p:sp>
        <p:nvSpPr>
          <p:cNvPr id="13" name="TextBox 12">
            <a:extLst>
              <a:ext uri="{FF2B5EF4-FFF2-40B4-BE49-F238E27FC236}">
                <a16:creationId xmlns:a16="http://schemas.microsoft.com/office/drawing/2014/main" id="{BF1525A7-6D91-6634-6C69-01D326CC115B}"/>
              </a:ext>
            </a:extLst>
          </p:cNvPr>
          <p:cNvSpPr txBox="1"/>
          <p:nvPr/>
        </p:nvSpPr>
        <p:spPr>
          <a:xfrm>
            <a:off x="2362200" y="3687022"/>
            <a:ext cx="28194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t>100-unit public housing property</a:t>
            </a:r>
          </a:p>
        </p:txBody>
      </p:sp>
      <p:sp>
        <p:nvSpPr>
          <p:cNvPr id="14" name="TextBox 13">
            <a:extLst>
              <a:ext uri="{FF2B5EF4-FFF2-40B4-BE49-F238E27FC236}">
                <a16:creationId xmlns:a16="http://schemas.microsoft.com/office/drawing/2014/main" id="{B7604BE2-0995-7163-45E7-DC4840812048}"/>
              </a:ext>
            </a:extLst>
          </p:cNvPr>
          <p:cNvSpPr txBox="1"/>
          <p:nvPr/>
        </p:nvSpPr>
        <p:spPr>
          <a:xfrm>
            <a:off x="2362200" y="5117865"/>
            <a:ext cx="2819400" cy="120032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t>100-unit Sec 8 property</a:t>
            </a:r>
          </a:p>
          <a:p>
            <a:pPr marL="285750" indent="-285750">
              <a:buFont typeface="Arial" panose="020B0604020202020204" pitchFamily="34" charset="0"/>
              <a:buChar char="•"/>
            </a:pPr>
            <a:r>
              <a:rPr lang="en-US"/>
              <a:t>50 RAD units </a:t>
            </a:r>
          </a:p>
          <a:p>
            <a:pPr marL="285750" indent="-285750">
              <a:buFont typeface="Arial" panose="020B0604020202020204" pitchFamily="34" charset="0"/>
              <a:buChar char="•"/>
            </a:pPr>
            <a:r>
              <a:rPr lang="en-US"/>
              <a:t>50 local PBV, LIHTC or market rate units</a:t>
            </a:r>
          </a:p>
        </p:txBody>
      </p:sp>
      <p:sp>
        <p:nvSpPr>
          <p:cNvPr id="15" name="TextBox 14">
            <a:extLst>
              <a:ext uri="{FF2B5EF4-FFF2-40B4-BE49-F238E27FC236}">
                <a16:creationId xmlns:a16="http://schemas.microsoft.com/office/drawing/2014/main" id="{B4AC2AC2-8335-7135-76E3-BB7AE0C5379E}"/>
              </a:ext>
            </a:extLst>
          </p:cNvPr>
          <p:cNvSpPr txBox="1"/>
          <p:nvPr/>
        </p:nvSpPr>
        <p:spPr>
          <a:xfrm>
            <a:off x="7548745" y="4269902"/>
            <a:ext cx="2475912"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t>25 RAD units to a new 25-unit property</a:t>
            </a:r>
          </a:p>
        </p:txBody>
      </p:sp>
      <p:sp>
        <p:nvSpPr>
          <p:cNvPr id="16" name="TextBox 15">
            <a:extLst>
              <a:ext uri="{FF2B5EF4-FFF2-40B4-BE49-F238E27FC236}">
                <a16:creationId xmlns:a16="http://schemas.microsoft.com/office/drawing/2014/main" id="{430CC106-F4EC-69DA-EB13-365A1B7094F1}"/>
              </a:ext>
            </a:extLst>
          </p:cNvPr>
          <p:cNvSpPr txBox="1"/>
          <p:nvPr/>
        </p:nvSpPr>
        <p:spPr>
          <a:xfrm>
            <a:off x="7548743" y="5142047"/>
            <a:ext cx="247591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t>25 RAD units to a new 150-unit property</a:t>
            </a:r>
          </a:p>
        </p:txBody>
      </p:sp>
      <p:cxnSp>
        <p:nvCxnSpPr>
          <p:cNvPr id="17" name="Connector: Elbow 16">
            <a:extLst>
              <a:ext uri="{FF2B5EF4-FFF2-40B4-BE49-F238E27FC236}">
                <a16:creationId xmlns:a16="http://schemas.microsoft.com/office/drawing/2014/main" id="{88B90B79-AD90-CDBD-EB01-DF3E81F95C31}"/>
              </a:ext>
            </a:extLst>
          </p:cNvPr>
          <p:cNvCxnSpPr>
            <a:cxnSpLocks/>
            <a:stCxn id="13" idx="3"/>
            <a:endCxn id="15" idx="1"/>
          </p:cNvCxnSpPr>
          <p:nvPr/>
        </p:nvCxnSpPr>
        <p:spPr>
          <a:xfrm>
            <a:off x="5181600" y="4010188"/>
            <a:ext cx="2367145" cy="582880"/>
          </a:xfrm>
          <a:prstGeom prst="bentConnector3">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9C373329-284B-AA39-3DD6-D280FA6FCF9D}"/>
              </a:ext>
            </a:extLst>
          </p:cNvPr>
          <p:cNvCxnSpPr>
            <a:cxnSpLocks/>
            <a:stCxn id="13" idx="3"/>
            <a:endCxn id="16" idx="1"/>
          </p:cNvCxnSpPr>
          <p:nvPr/>
        </p:nvCxnSpPr>
        <p:spPr>
          <a:xfrm>
            <a:off x="5181600" y="4010188"/>
            <a:ext cx="2367143" cy="1455025"/>
          </a:xfrm>
          <a:prstGeom prst="bentConnector3">
            <a:avLst>
              <a:gd name="adj1" fmla="val 50000"/>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97E4E10-6CBB-47AF-4423-F570257E5573}"/>
              </a:ext>
            </a:extLst>
          </p:cNvPr>
          <p:cNvCxnSpPr>
            <a:cxnSpLocks/>
            <a:stCxn id="13" idx="2"/>
            <a:endCxn id="14" idx="0"/>
          </p:cNvCxnSpPr>
          <p:nvPr/>
        </p:nvCxnSpPr>
        <p:spPr>
          <a:xfrm>
            <a:off x="3771900" y="4333353"/>
            <a:ext cx="0" cy="784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ectangle: Rounded Corners 19">
            <a:extLst>
              <a:ext uri="{FF2B5EF4-FFF2-40B4-BE49-F238E27FC236}">
                <a16:creationId xmlns:a16="http://schemas.microsoft.com/office/drawing/2014/main" id="{BA6F3A2E-5CE7-0228-391F-9CA7AD9D9ED9}"/>
              </a:ext>
            </a:extLst>
          </p:cNvPr>
          <p:cNvSpPr/>
          <p:nvPr/>
        </p:nvSpPr>
        <p:spPr>
          <a:xfrm>
            <a:off x="944883" y="6055932"/>
            <a:ext cx="1539234" cy="48843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On-site Preservation</a:t>
            </a:r>
          </a:p>
        </p:txBody>
      </p:sp>
      <p:sp>
        <p:nvSpPr>
          <p:cNvPr id="21" name="Rectangle: Rounded Corners 20">
            <a:extLst>
              <a:ext uri="{FF2B5EF4-FFF2-40B4-BE49-F238E27FC236}">
                <a16:creationId xmlns:a16="http://schemas.microsoft.com/office/drawing/2014/main" id="{97228564-AF39-1467-44B7-394EFD505556}"/>
              </a:ext>
            </a:extLst>
          </p:cNvPr>
          <p:cNvSpPr/>
          <p:nvPr/>
        </p:nvSpPr>
        <p:spPr>
          <a:xfrm>
            <a:off x="9814566" y="4771039"/>
            <a:ext cx="1539234" cy="48843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t>Transfers of Assistance</a:t>
            </a:r>
          </a:p>
        </p:txBody>
      </p:sp>
      <p:sp>
        <p:nvSpPr>
          <p:cNvPr id="3" name="Slide Number Placeholder 2">
            <a:extLst>
              <a:ext uri="{FF2B5EF4-FFF2-40B4-BE49-F238E27FC236}">
                <a16:creationId xmlns:a16="http://schemas.microsoft.com/office/drawing/2014/main" id="{7CE46437-25EB-725E-FBB7-C72A4EC82767}"/>
              </a:ext>
            </a:extLst>
          </p:cNvPr>
          <p:cNvSpPr>
            <a:spLocks noGrp="1"/>
          </p:cNvSpPr>
          <p:nvPr>
            <p:ph type="sldNum" sz="quarter" idx="12"/>
          </p:nvPr>
        </p:nvSpPr>
        <p:spPr/>
        <p:txBody>
          <a:bodyPr/>
          <a:lstStyle/>
          <a:p>
            <a:fld id="{C5BC01AA-E1B4-AE42-AF2F-F90BE03D1AD2}" type="slidenum">
              <a:rPr lang="en-US" smtClean="0"/>
              <a:t>52</a:t>
            </a:fld>
            <a:endParaRPr lang="en-US"/>
          </a:p>
        </p:txBody>
      </p:sp>
    </p:spTree>
    <p:extLst>
      <p:ext uri="{BB962C8B-B14F-4D97-AF65-F5344CB8AC3E}">
        <p14:creationId xmlns:p14="http://schemas.microsoft.com/office/powerpoint/2010/main" val="349376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97A4C80-FC64-986D-12C0-796FFEA719AD}"/>
              </a:ext>
            </a:extLst>
          </p:cNvPr>
          <p:cNvSpPr>
            <a:spLocks noGrp="1"/>
          </p:cNvSpPr>
          <p:nvPr>
            <p:ph type="title"/>
          </p:nvPr>
        </p:nvSpPr>
        <p:spPr>
          <a:xfrm>
            <a:off x="518160" y="365125"/>
            <a:ext cx="10515600" cy="1325563"/>
          </a:xfrm>
        </p:spPr>
        <p:txBody>
          <a:bodyPr/>
          <a:lstStyle/>
          <a:p>
            <a:r>
              <a:rPr lang="en-US">
                <a:latin typeface="+mn-lt"/>
              </a:rPr>
              <a:t>RAD Outcomes</a:t>
            </a:r>
          </a:p>
        </p:txBody>
      </p:sp>
      <p:sp>
        <p:nvSpPr>
          <p:cNvPr id="4" name="Content Placeholder 3">
            <a:extLst>
              <a:ext uri="{FF2B5EF4-FFF2-40B4-BE49-F238E27FC236}">
                <a16:creationId xmlns:a16="http://schemas.microsoft.com/office/drawing/2014/main" id="{587A132B-8441-7169-DDB0-ACF48425F6EA}"/>
              </a:ext>
            </a:extLst>
          </p:cNvPr>
          <p:cNvSpPr>
            <a:spLocks noGrp="1"/>
          </p:cNvSpPr>
          <p:nvPr>
            <p:ph idx="1"/>
          </p:nvPr>
        </p:nvSpPr>
        <p:spPr>
          <a:xfrm>
            <a:off x="518160" y="1684006"/>
            <a:ext cx="4389120" cy="4351338"/>
          </a:xfrm>
        </p:spPr>
        <p:txBody>
          <a:bodyPr>
            <a:normAutofit fontScale="92500"/>
          </a:bodyPr>
          <a:lstStyle/>
          <a:p>
            <a:pPr>
              <a:buFont typeface="Wingdings" panose="05000000000000000000" pitchFamily="2" charset="2"/>
              <a:buChar char="Ø"/>
            </a:pPr>
            <a:r>
              <a:rPr lang="en-US" dirty="0"/>
              <a:t>1,500 properties converted (200,000 units)</a:t>
            </a:r>
          </a:p>
          <a:p>
            <a:pPr>
              <a:buFont typeface="Wingdings" panose="05000000000000000000" pitchFamily="2" charset="2"/>
              <a:buChar char="Ø"/>
            </a:pPr>
            <a:r>
              <a:rPr lang="en-US" dirty="0"/>
              <a:t>$15 billion construction investment </a:t>
            </a:r>
          </a:p>
          <a:p>
            <a:pPr>
              <a:buFont typeface="Wingdings" panose="05000000000000000000" pitchFamily="2" charset="2"/>
              <a:buChar char="Ø"/>
            </a:pPr>
            <a:r>
              <a:rPr lang="en-US" dirty="0"/>
              <a:t>$15 in other funds leveraged for every $1 of public housing appropriated funds used</a:t>
            </a:r>
          </a:p>
          <a:p>
            <a:pPr>
              <a:buFont typeface="Wingdings" panose="05000000000000000000" pitchFamily="2" charset="2"/>
              <a:buChar char="Ø"/>
            </a:pPr>
            <a:r>
              <a:rPr lang="en-US" dirty="0"/>
              <a:t>Over 90% of residents remaining in or returning to the property after conversion</a:t>
            </a:r>
          </a:p>
        </p:txBody>
      </p:sp>
      <p:sp>
        <p:nvSpPr>
          <p:cNvPr id="10" name="TextBox 9">
            <a:extLst>
              <a:ext uri="{FF2B5EF4-FFF2-40B4-BE49-F238E27FC236}">
                <a16:creationId xmlns:a16="http://schemas.microsoft.com/office/drawing/2014/main" id="{DC9A4655-404F-ABF9-4A42-C4765F8D3667}"/>
              </a:ext>
            </a:extLst>
          </p:cNvPr>
          <p:cNvSpPr txBox="1"/>
          <p:nvPr/>
        </p:nvSpPr>
        <p:spPr>
          <a:xfrm>
            <a:off x="5843875" y="5389013"/>
            <a:ext cx="4998117" cy="646331"/>
          </a:xfrm>
          <a:prstGeom prst="rect">
            <a:avLst/>
          </a:prstGeom>
          <a:noFill/>
        </p:spPr>
        <p:txBody>
          <a:bodyPr wrap="square" rtlCol="0">
            <a:spAutoFit/>
          </a:bodyPr>
          <a:lstStyle/>
          <a:p>
            <a:pPr algn="ctr"/>
            <a:r>
              <a:rPr lang="en-US" i="1"/>
              <a:t>Percentage of public housing portfolio that has converted through RAD since 2012</a:t>
            </a:r>
          </a:p>
        </p:txBody>
      </p:sp>
      <p:pic>
        <p:nvPicPr>
          <p:cNvPr id="3" name="Picture 2" descr="Map&#10;&#10;Description automatically generated">
            <a:extLst>
              <a:ext uri="{FF2B5EF4-FFF2-40B4-BE49-F238E27FC236}">
                <a16:creationId xmlns:a16="http://schemas.microsoft.com/office/drawing/2014/main" id="{A689253B-5961-EAFA-E585-B17A92FA5D6E}"/>
              </a:ext>
            </a:extLst>
          </p:cNvPr>
          <p:cNvPicPr>
            <a:picLocks noChangeAspect="1"/>
          </p:cNvPicPr>
          <p:nvPr/>
        </p:nvPicPr>
        <p:blipFill>
          <a:blip r:embed="rId2"/>
          <a:stretch>
            <a:fillRect/>
          </a:stretch>
        </p:blipFill>
        <p:spPr>
          <a:xfrm>
            <a:off x="4880066" y="821069"/>
            <a:ext cx="7067550" cy="4352925"/>
          </a:xfrm>
          <a:prstGeom prst="rect">
            <a:avLst/>
          </a:prstGeom>
        </p:spPr>
      </p:pic>
      <p:sp>
        <p:nvSpPr>
          <p:cNvPr id="2" name="Slide Number Placeholder 1">
            <a:extLst>
              <a:ext uri="{FF2B5EF4-FFF2-40B4-BE49-F238E27FC236}">
                <a16:creationId xmlns:a16="http://schemas.microsoft.com/office/drawing/2014/main" id="{834B9721-23DA-727D-1687-9E53F20C5E63}"/>
              </a:ext>
            </a:extLst>
          </p:cNvPr>
          <p:cNvSpPr>
            <a:spLocks noGrp="1"/>
          </p:cNvSpPr>
          <p:nvPr>
            <p:ph type="sldNum" sz="quarter" idx="12"/>
          </p:nvPr>
        </p:nvSpPr>
        <p:spPr/>
        <p:txBody>
          <a:bodyPr/>
          <a:lstStyle/>
          <a:p>
            <a:fld id="{C5BC01AA-E1B4-AE42-AF2F-F90BE03D1AD2}" type="slidenum">
              <a:rPr lang="en-US" smtClean="0"/>
              <a:t>6</a:t>
            </a:fld>
            <a:endParaRPr lang="en-US"/>
          </a:p>
        </p:txBody>
      </p:sp>
    </p:spTree>
    <p:extLst>
      <p:ext uri="{BB962C8B-B14F-4D97-AF65-F5344CB8AC3E}">
        <p14:creationId xmlns:p14="http://schemas.microsoft.com/office/powerpoint/2010/main" val="141754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depicts the official seal of the U.S. Department of Housing and Urban Development and presentation text. ">
            <a:extLst>
              <a:ext uri="{FF2B5EF4-FFF2-40B4-BE49-F238E27FC236}">
                <a16:creationId xmlns:a16="http://schemas.microsoft.com/office/drawing/2014/main" id="{969234C5-5C8E-034F-827C-BAE9DA4E3062}"/>
              </a:ext>
            </a:extLst>
          </p:cNvPr>
          <p:cNvPicPr>
            <a:picLocks noChangeAspect="1"/>
          </p:cNvPicPr>
          <p:nvPr/>
        </p:nvPicPr>
        <p:blipFill>
          <a:blip r:embed="rId3"/>
          <a:stretch>
            <a:fill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9826506A-C9B1-0C4D-95CA-3B9DD9B6F577}"/>
              </a:ext>
            </a:extLst>
          </p:cNvPr>
          <p:cNvSpPr txBox="1">
            <a:spLocks noGrp="1"/>
          </p:cNvSpPr>
          <p:nvPr>
            <p:ph type="title" idx="4294967295"/>
          </p:nvPr>
        </p:nvSpPr>
        <p:spPr>
          <a:xfrm>
            <a:off x="6350" y="2745755"/>
            <a:ext cx="121793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Baskerville Old Face" panose="02020602080505020303" pitchFamily="18" charset="77"/>
                <a:ea typeface="+mn-ea"/>
                <a:cs typeface="+mn-cs"/>
              </a:rPr>
              <a:t>Program Requirements</a:t>
            </a:r>
          </a:p>
        </p:txBody>
      </p:sp>
    </p:spTree>
    <p:extLst>
      <p:ext uri="{BB962C8B-B14F-4D97-AF65-F5344CB8AC3E}">
        <p14:creationId xmlns:p14="http://schemas.microsoft.com/office/powerpoint/2010/main" val="124806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87A132B-8441-7169-DDB0-ACF48425F6EA}"/>
              </a:ext>
            </a:extLst>
          </p:cNvPr>
          <p:cNvSpPr>
            <a:spLocks noGrp="1"/>
          </p:cNvSpPr>
          <p:nvPr>
            <p:ph idx="1"/>
          </p:nvPr>
        </p:nvSpPr>
        <p:spPr>
          <a:xfrm>
            <a:off x="838199" y="1825625"/>
            <a:ext cx="10823027" cy="4859260"/>
          </a:xfrm>
        </p:spPr>
        <p:txBody>
          <a:bodyPr vert="horz" lIns="91440" tIns="45720" rIns="91440" bIns="45720" rtlCol="0" anchor="t">
            <a:normAutofit lnSpcReduction="10000"/>
          </a:bodyPr>
          <a:lstStyle/>
          <a:p>
            <a:pPr>
              <a:spcAft>
                <a:spcPts val="600"/>
              </a:spcAft>
            </a:pPr>
            <a:r>
              <a:rPr lang="en-US" sz="2700" dirty="0">
                <a:cs typeface="Arial" panose="020B0604020202020204" pitchFamily="34" charset="0"/>
              </a:rPr>
              <a:t>Predictable Section 8 contract rent </a:t>
            </a:r>
          </a:p>
          <a:p>
            <a:pPr lvl="1">
              <a:spcAft>
                <a:spcPts val="600"/>
              </a:spcAft>
            </a:pPr>
            <a:r>
              <a:rPr lang="en-US" sz="2300" dirty="0">
                <a:cs typeface="Arial" panose="020B0604020202020204" pitchFamily="34" charset="0"/>
              </a:rPr>
              <a:t>Initial rent setting based on public housing funding levels (</a:t>
            </a:r>
            <a:r>
              <a:rPr lang="en-US" sz="2300" i="1" dirty="0">
                <a:cs typeface="Arial" panose="020B0604020202020204" pitchFamily="34" charset="0"/>
              </a:rPr>
              <a:t>soon to be set based on FY 22 levels – high water mark</a:t>
            </a:r>
            <a:r>
              <a:rPr lang="en-US" sz="2300" dirty="0">
                <a:cs typeface="Arial" panose="020B0604020202020204" pitchFamily="34" charset="0"/>
              </a:rPr>
              <a:t>)</a:t>
            </a:r>
          </a:p>
          <a:p>
            <a:pPr lvl="1">
              <a:spcAft>
                <a:spcPts val="600"/>
              </a:spcAft>
            </a:pPr>
            <a:r>
              <a:rPr lang="en-US" sz="2300" dirty="0">
                <a:cs typeface="Arial" panose="020B0604020202020204" pitchFamily="34" charset="0"/>
              </a:rPr>
              <a:t>Blending with standard Project-Based Vouchers through RAD/Section 18 Blends can supplement property revenue</a:t>
            </a:r>
            <a:endParaRPr lang="en-US" sz="2700" dirty="0">
              <a:cs typeface="Arial" panose="020B0604020202020204" pitchFamily="34" charset="0"/>
            </a:endParaRPr>
          </a:p>
          <a:p>
            <a:pPr lvl="1">
              <a:spcAft>
                <a:spcPts val="600"/>
              </a:spcAft>
            </a:pPr>
            <a:r>
              <a:rPr lang="en-US" sz="2300" dirty="0">
                <a:cs typeface="Arial" panose="020B0604020202020204" pitchFamily="34" charset="0"/>
              </a:rPr>
              <a:t>MTW agencies can supplement the baseline rents</a:t>
            </a:r>
          </a:p>
          <a:p>
            <a:pPr lvl="1">
              <a:spcAft>
                <a:spcPts val="600"/>
              </a:spcAft>
            </a:pPr>
            <a:r>
              <a:rPr lang="en-US" sz="2300" dirty="0">
                <a:cs typeface="Arial" panose="020B0604020202020204" pitchFamily="34" charset="0"/>
              </a:rPr>
              <a:t>Certain other supplement tools available</a:t>
            </a:r>
          </a:p>
          <a:p>
            <a:pPr>
              <a:spcAft>
                <a:spcPts val="600"/>
              </a:spcAft>
            </a:pPr>
            <a:r>
              <a:rPr lang="en-US" sz="2700" dirty="0">
                <a:cs typeface="Arial" panose="020B0604020202020204" pitchFamily="34" charset="0"/>
              </a:rPr>
              <a:t>Annual rent increases through the operating cost adjustment factor (OCAF)</a:t>
            </a:r>
          </a:p>
          <a:p>
            <a:pPr>
              <a:spcAft>
                <a:spcPts val="600"/>
              </a:spcAft>
            </a:pPr>
            <a:r>
              <a:rPr lang="en-US" sz="2700" dirty="0">
                <a:cs typeface="Arial" panose="020B0604020202020204" pitchFamily="34" charset="0"/>
              </a:rPr>
              <a:t>RAD HAP funding begins at construction closing – “Rehab Assistance Payments”</a:t>
            </a:r>
          </a:p>
          <a:p>
            <a:pPr>
              <a:spcAft>
                <a:spcPts val="600"/>
              </a:spcAft>
            </a:pPr>
            <a:r>
              <a:rPr lang="en-US" sz="2700" dirty="0">
                <a:cs typeface="Arial" panose="020B0604020202020204" pitchFamily="34" charset="0"/>
              </a:rPr>
              <a:t>No limitation on the use of project cash flow </a:t>
            </a:r>
          </a:p>
        </p:txBody>
      </p:sp>
      <p:pic>
        <p:nvPicPr>
          <p:cNvPr id="5" name="Picture 4" descr="This is the standard banner for presentations. ">
            <a:extLst>
              <a:ext uri="{FF2B5EF4-FFF2-40B4-BE49-F238E27FC236}">
                <a16:creationId xmlns:a16="http://schemas.microsoft.com/office/drawing/2014/main" id="{A227B875-89AB-162D-2A05-61D787717814}"/>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7" name="Title 5">
            <a:extLst>
              <a:ext uri="{FF2B5EF4-FFF2-40B4-BE49-F238E27FC236}">
                <a16:creationId xmlns:a16="http://schemas.microsoft.com/office/drawing/2014/main" id="{AC0D6F5B-BF49-4B32-6671-7DE196AE9B09}"/>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Contracts and Rents</a:t>
            </a:r>
          </a:p>
        </p:txBody>
      </p:sp>
      <p:sp>
        <p:nvSpPr>
          <p:cNvPr id="2" name="Slide Number Placeholder 1">
            <a:extLst>
              <a:ext uri="{FF2B5EF4-FFF2-40B4-BE49-F238E27FC236}">
                <a16:creationId xmlns:a16="http://schemas.microsoft.com/office/drawing/2014/main" id="{B34CC1A9-5EA4-1595-CAB5-19A89414DFCF}"/>
              </a:ext>
            </a:extLst>
          </p:cNvPr>
          <p:cNvSpPr>
            <a:spLocks noGrp="1"/>
          </p:cNvSpPr>
          <p:nvPr>
            <p:ph type="sldNum" sz="quarter" idx="12"/>
          </p:nvPr>
        </p:nvSpPr>
        <p:spPr/>
        <p:txBody>
          <a:bodyPr/>
          <a:lstStyle/>
          <a:p>
            <a:fld id="{C5BC01AA-E1B4-AE42-AF2F-F90BE03D1AD2}" type="slidenum">
              <a:rPr lang="en-US" smtClean="0"/>
              <a:t>8</a:t>
            </a:fld>
            <a:endParaRPr lang="en-US"/>
          </a:p>
        </p:txBody>
      </p:sp>
    </p:spTree>
    <p:extLst>
      <p:ext uri="{BB962C8B-B14F-4D97-AF65-F5344CB8AC3E}">
        <p14:creationId xmlns:p14="http://schemas.microsoft.com/office/powerpoint/2010/main" val="162066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is the standard banner for presentations. ">
            <a:extLst>
              <a:ext uri="{FF2B5EF4-FFF2-40B4-BE49-F238E27FC236}">
                <a16:creationId xmlns:a16="http://schemas.microsoft.com/office/drawing/2014/main" id="{A227B875-89AB-162D-2A05-61D787717814}"/>
              </a:ext>
            </a:extLst>
          </p:cNvPr>
          <p:cNvPicPr>
            <a:picLocks noChangeAspect="1"/>
          </p:cNvPicPr>
          <p:nvPr/>
        </p:nvPicPr>
        <p:blipFill rotWithShape="1">
          <a:blip r:embed="rId3"/>
          <a:srcRect t="41622"/>
          <a:stretch/>
        </p:blipFill>
        <p:spPr>
          <a:xfrm>
            <a:off x="0" y="0"/>
            <a:ext cx="12192000" cy="1334530"/>
          </a:xfrm>
          <a:prstGeom prst="rect">
            <a:avLst/>
          </a:prstGeom>
        </p:spPr>
      </p:pic>
      <p:sp>
        <p:nvSpPr>
          <p:cNvPr id="7" name="Title 5">
            <a:extLst>
              <a:ext uri="{FF2B5EF4-FFF2-40B4-BE49-F238E27FC236}">
                <a16:creationId xmlns:a16="http://schemas.microsoft.com/office/drawing/2014/main" id="{AC0D6F5B-BF49-4B32-6671-7DE196AE9B09}"/>
              </a:ext>
            </a:extLst>
          </p:cNvPr>
          <p:cNvSpPr txBox="1">
            <a:spLocks/>
          </p:cNvSpPr>
          <p:nvPr/>
        </p:nvSpPr>
        <p:spPr>
          <a:xfrm>
            <a:off x="530772" y="313820"/>
            <a:ext cx="111304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800">
                <a:solidFill>
                  <a:schemeClr val="bg1"/>
                </a:solidFill>
                <a:latin typeface="Baskerville Old Face" panose="02020602080505020303" pitchFamily="18" charset="77"/>
                <a:ea typeface="+mn-ea"/>
                <a:cs typeface="+mn-cs"/>
              </a:rPr>
              <a:t>Example: RAD Section 8 “Contract Rents”</a:t>
            </a:r>
          </a:p>
        </p:txBody>
      </p:sp>
      <p:sp>
        <p:nvSpPr>
          <p:cNvPr id="2" name="Slide Number Placeholder 1">
            <a:extLst>
              <a:ext uri="{FF2B5EF4-FFF2-40B4-BE49-F238E27FC236}">
                <a16:creationId xmlns:a16="http://schemas.microsoft.com/office/drawing/2014/main" id="{B34CC1A9-5EA4-1595-CAB5-19A89414DFCF}"/>
              </a:ext>
            </a:extLst>
          </p:cNvPr>
          <p:cNvSpPr>
            <a:spLocks noGrp="1"/>
          </p:cNvSpPr>
          <p:nvPr>
            <p:ph type="sldNum" sz="quarter" idx="12"/>
          </p:nvPr>
        </p:nvSpPr>
        <p:spPr/>
        <p:txBody>
          <a:bodyPr/>
          <a:lstStyle/>
          <a:p>
            <a:fld id="{C5BC01AA-E1B4-AE42-AF2F-F90BE03D1AD2}" type="slidenum">
              <a:rPr lang="en-US" smtClean="0"/>
              <a:t>9</a:t>
            </a:fld>
            <a:endParaRPr lang="en-US"/>
          </a:p>
        </p:txBody>
      </p:sp>
      <p:sp>
        <p:nvSpPr>
          <p:cNvPr id="8" name="Slide Number Placeholder 3">
            <a:extLst>
              <a:ext uri="{FF2B5EF4-FFF2-40B4-BE49-F238E27FC236}">
                <a16:creationId xmlns:a16="http://schemas.microsoft.com/office/drawing/2014/main" id="{EA88A222-32B5-8403-E37A-A1ABA49CDA94}"/>
              </a:ext>
            </a:extLst>
          </p:cNvPr>
          <p:cNvSpPr txBox="1">
            <a:spLocks/>
          </p:cNvSpPr>
          <p:nvPr/>
        </p:nvSpPr>
        <p:spPr>
          <a:xfrm>
            <a:off x="4476749" y="700969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BC01AA-E1B4-AE42-AF2F-F90BE03D1AD2}" type="slidenum">
              <a:rPr lang="en-US" smtClean="0"/>
              <a:pPr/>
              <a:t>9</a:t>
            </a:fld>
            <a:endParaRPr lang="en-US"/>
          </a:p>
        </p:txBody>
      </p:sp>
      <p:graphicFrame>
        <p:nvGraphicFramePr>
          <p:cNvPr id="9" name="Chart 8">
            <a:extLst>
              <a:ext uri="{FF2B5EF4-FFF2-40B4-BE49-F238E27FC236}">
                <a16:creationId xmlns:a16="http://schemas.microsoft.com/office/drawing/2014/main" id="{0DFA521F-03A5-6D0A-30A5-341A33621E66}"/>
              </a:ext>
            </a:extLst>
          </p:cNvPr>
          <p:cNvGraphicFramePr/>
          <p:nvPr>
            <p:extLst>
              <p:ext uri="{D42A27DB-BD31-4B8C-83A1-F6EECF244321}">
                <p14:modId xmlns:p14="http://schemas.microsoft.com/office/powerpoint/2010/main" val="3908354406"/>
              </p:ext>
            </p:extLst>
          </p:nvPr>
        </p:nvGraphicFramePr>
        <p:xfrm>
          <a:off x="994226" y="2035006"/>
          <a:ext cx="4907810" cy="46276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D340762E-13E4-B746-AD6B-DCC78D15CE25}"/>
              </a:ext>
            </a:extLst>
          </p:cNvPr>
          <p:cNvGraphicFramePr/>
          <p:nvPr>
            <p:extLst>
              <p:ext uri="{D42A27DB-BD31-4B8C-83A1-F6EECF244321}">
                <p14:modId xmlns:p14="http://schemas.microsoft.com/office/powerpoint/2010/main" val="1610524707"/>
              </p:ext>
            </p:extLst>
          </p:nvPr>
        </p:nvGraphicFramePr>
        <p:xfrm>
          <a:off x="7439838" y="1953502"/>
          <a:ext cx="3757612" cy="4709166"/>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Straight Connector 10">
            <a:extLst>
              <a:ext uri="{FF2B5EF4-FFF2-40B4-BE49-F238E27FC236}">
                <a16:creationId xmlns:a16="http://schemas.microsoft.com/office/drawing/2014/main" id="{FB5267DF-506E-9D5F-FAB3-B979DB90A33E}"/>
              </a:ext>
            </a:extLst>
          </p:cNvPr>
          <p:cNvCxnSpPr>
            <a:cxnSpLocks/>
          </p:cNvCxnSpPr>
          <p:nvPr/>
        </p:nvCxnSpPr>
        <p:spPr>
          <a:xfrm>
            <a:off x="7890975" y="2470108"/>
            <a:ext cx="334803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DEE7D49-E191-9B63-F8A5-73DE0BE8B41C}"/>
              </a:ext>
            </a:extLst>
          </p:cNvPr>
          <p:cNvSpPr txBox="1"/>
          <p:nvPr/>
        </p:nvSpPr>
        <p:spPr>
          <a:xfrm>
            <a:off x="7439838" y="1398266"/>
            <a:ext cx="362198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a:t>Section 8 Contract Rent:</a:t>
            </a:r>
            <a:endParaRPr lang="en-US"/>
          </a:p>
        </p:txBody>
      </p:sp>
      <p:sp>
        <p:nvSpPr>
          <p:cNvPr id="13" name="TextBox 12">
            <a:extLst>
              <a:ext uri="{FF2B5EF4-FFF2-40B4-BE49-F238E27FC236}">
                <a16:creationId xmlns:a16="http://schemas.microsoft.com/office/drawing/2014/main" id="{A17B732C-2237-9775-8A69-F7047508A9AC}"/>
              </a:ext>
            </a:extLst>
          </p:cNvPr>
          <p:cNvSpPr txBox="1"/>
          <p:nvPr/>
        </p:nvSpPr>
        <p:spPr>
          <a:xfrm>
            <a:off x="1596900" y="1398267"/>
            <a:ext cx="338050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a:t>Public Housing Funding</a:t>
            </a:r>
            <a:endParaRPr lang="en-US"/>
          </a:p>
        </p:txBody>
      </p:sp>
      <p:sp>
        <p:nvSpPr>
          <p:cNvPr id="14" name="TextBox 13">
            <a:extLst>
              <a:ext uri="{FF2B5EF4-FFF2-40B4-BE49-F238E27FC236}">
                <a16:creationId xmlns:a16="http://schemas.microsoft.com/office/drawing/2014/main" id="{022739C5-0D26-87A0-1AB3-5FAAB3DB394D}"/>
              </a:ext>
            </a:extLst>
          </p:cNvPr>
          <p:cNvSpPr txBox="1"/>
          <p:nvPr/>
        </p:nvSpPr>
        <p:spPr>
          <a:xfrm>
            <a:off x="7471875" y="1859931"/>
            <a:ext cx="838201" cy="646331"/>
          </a:xfrm>
          <a:prstGeom prst="rect">
            <a:avLst/>
          </a:prstGeom>
          <a:solidFill>
            <a:schemeClr val="bg1"/>
          </a:solidFill>
        </p:spPr>
        <p:txBody>
          <a:bodyPr wrap="square">
            <a:spAutoFit/>
          </a:bodyPr>
          <a:lstStyle/>
          <a:p>
            <a:r>
              <a:rPr lang="en-US" b="1" dirty="0"/>
              <a:t>$719 </a:t>
            </a:r>
            <a:r>
              <a:rPr lang="en-US" dirty="0"/>
              <a:t>(PUM)</a:t>
            </a:r>
            <a:endParaRPr lang="en-US" sz="1400" dirty="0"/>
          </a:p>
        </p:txBody>
      </p:sp>
      <p:sp>
        <p:nvSpPr>
          <p:cNvPr id="15" name="Arrow: Right 14">
            <a:extLst>
              <a:ext uri="{FF2B5EF4-FFF2-40B4-BE49-F238E27FC236}">
                <a16:creationId xmlns:a16="http://schemas.microsoft.com/office/drawing/2014/main" id="{58048D99-CC95-E70A-EE90-8A6AA408DD23}"/>
              </a:ext>
            </a:extLst>
          </p:cNvPr>
          <p:cNvSpPr/>
          <p:nvPr/>
        </p:nvSpPr>
        <p:spPr>
          <a:xfrm>
            <a:off x="5902036" y="3768766"/>
            <a:ext cx="1381452" cy="103909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Arrow: Up 2">
            <a:extLst>
              <a:ext uri="{FF2B5EF4-FFF2-40B4-BE49-F238E27FC236}">
                <a16:creationId xmlns:a16="http://schemas.microsoft.com/office/drawing/2014/main" id="{5268BEE4-EB3E-75F3-6E7C-1135FCCD1F7A}"/>
              </a:ext>
            </a:extLst>
          </p:cNvPr>
          <p:cNvSpPr/>
          <p:nvPr/>
        </p:nvSpPr>
        <p:spPr>
          <a:xfrm>
            <a:off x="10468302" y="1923666"/>
            <a:ext cx="1723697" cy="1718168"/>
          </a:xfrm>
          <a:prstGeom prst="upArrow">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Or higher with flexibilities </a:t>
            </a:r>
          </a:p>
        </p:txBody>
      </p:sp>
    </p:spTree>
    <p:extLst>
      <p:ext uri="{BB962C8B-B14F-4D97-AF65-F5344CB8AC3E}">
        <p14:creationId xmlns:p14="http://schemas.microsoft.com/office/powerpoint/2010/main" val="1270396963"/>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7709681-65fb-483d-93a4-8774cba6a9ab">
      <UserInfo>
        <DisplayName>Molseed, Sarah L</DisplayName>
        <AccountId>23</AccountId>
        <AccountType/>
      </UserInfo>
      <UserInfo>
        <DisplayName>Twine, Kimberly A</DisplayName>
        <AccountId>26</AccountId>
        <AccountType/>
      </UserInfo>
      <UserInfo>
        <DisplayName>Hutchison, Casey O</DisplayName>
        <AccountId>12</AccountId>
        <AccountType/>
      </UserInfo>
      <UserInfo>
        <DisplayName>Lavy, William A</DisplayName>
        <AccountId>14</AccountId>
        <AccountType/>
      </UserInfo>
    </SharedWithUsers>
    <lcf76f155ced4ddcb4097134ff3c332f xmlns="2013ab0a-f15f-4e80-8cd1-da13e0cb9bc4">
      <Terms xmlns="http://schemas.microsoft.com/office/infopath/2007/PartnerControls"/>
    </lcf76f155ced4ddcb4097134ff3c332f>
    <TaxCatchAll xmlns="27709681-65fb-483d-93a4-8774cba6a9a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49CC7B24E62B4E8E1BBF3D9020F46D" ma:contentTypeVersion="10" ma:contentTypeDescription="Create a new document." ma:contentTypeScope="" ma:versionID="8fcd82088ab1b5ce2a9c446e2a9e222b">
  <xsd:schema xmlns:xsd="http://www.w3.org/2001/XMLSchema" xmlns:xs="http://www.w3.org/2001/XMLSchema" xmlns:p="http://schemas.microsoft.com/office/2006/metadata/properties" xmlns:ns2="2013ab0a-f15f-4e80-8cd1-da13e0cb9bc4" xmlns:ns3="27709681-65fb-483d-93a4-8774cba6a9ab" targetNamespace="http://schemas.microsoft.com/office/2006/metadata/properties" ma:root="true" ma:fieldsID="40146be51e0b04e02136d3b468b075a0" ns2:_="" ns3:_="">
    <xsd:import namespace="2013ab0a-f15f-4e80-8cd1-da13e0cb9bc4"/>
    <xsd:import namespace="27709681-65fb-483d-93a4-8774cba6a9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3ab0a-f15f-4e80-8cd1-da13e0cb9b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8ad26c7-5542-4eee-b3ec-aeac87adbba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709681-65fb-483d-93a4-8774cba6a9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19dd701-1325-4d9d-81c5-b8f698e2966f}" ma:internalName="TaxCatchAll" ma:showField="CatchAllData" ma:web="27709681-65fb-483d-93a4-8774cba6a9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FCF34C-5B39-43BD-A286-20C526127E45}">
  <ds:schemaRefs>
    <ds:schemaRef ds:uri="http://schemas.microsoft.com/sharepoint/v3/contenttype/forms"/>
  </ds:schemaRefs>
</ds:datastoreItem>
</file>

<file path=customXml/itemProps2.xml><?xml version="1.0" encoding="utf-8"?>
<ds:datastoreItem xmlns:ds="http://schemas.openxmlformats.org/officeDocument/2006/customXml" ds:itemID="{78F18514-043F-4E72-8A08-8E8BE1916CF2}">
  <ds:schemaRefs>
    <ds:schemaRef ds:uri="http://schemas.microsoft.com/office/infopath/2007/PartnerControls"/>
    <ds:schemaRef ds:uri="27709681-65fb-483d-93a4-8774cba6a9ab"/>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2013ab0a-f15f-4e80-8cd1-da13e0cb9bc4"/>
    <ds:schemaRef ds:uri="http://www.w3.org/XML/1998/namespace"/>
  </ds:schemaRefs>
</ds:datastoreItem>
</file>

<file path=customXml/itemProps3.xml><?xml version="1.0" encoding="utf-8"?>
<ds:datastoreItem xmlns:ds="http://schemas.openxmlformats.org/officeDocument/2006/customXml" ds:itemID="{12574187-EC20-4DCF-BFF0-E375F6FAD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13ab0a-f15f-4e80-8cd1-da13e0cb9bc4"/>
    <ds:schemaRef ds:uri="27709681-65fb-483d-93a4-8774cba6a9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6264</TotalTime>
  <Words>4693</Words>
  <Application>Microsoft Office PowerPoint</Application>
  <PresentationFormat>Widescreen</PresentationFormat>
  <Paragraphs>741</Paragraphs>
  <Slides>52</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Baskerville Old Face</vt:lpstr>
      <vt:lpstr>Calibri</vt:lpstr>
      <vt:lpstr>Calibri Light</vt:lpstr>
      <vt:lpstr>Roboto</vt:lpstr>
      <vt:lpstr>Times New Roman</vt:lpstr>
      <vt:lpstr>Wingdings</vt:lpstr>
      <vt:lpstr>Office Theme</vt:lpstr>
      <vt:lpstr>RAD: The Basics </vt:lpstr>
      <vt:lpstr>PowerPoint Presentation</vt:lpstr>
      <vt:lpstr>PowerPoint Presentation</vt:lpstr>
      <vt:lpstr>PowerPoint Presentation</vt:lpstr>
      <vt:lpstr>PowerPoint Presentation</vt:lpstr>
      <vt:lpstr>RAD Outcomes</vt:lpstr>
      <vt:lpstr>Program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Resident Engagement and Rights</vt:lpstr>
      <vt:lpstr>PowerPoint Presentation</vt:lpstr>
      <vt:lpstr>PowerPoint Presentation</vt:lpstr>
      <vt:lpstr>PowerPoint Presentation</vt:lpstr>
      <vt:lpstr>PowerPoint Presentation</vt:lpstr>
      <vt:lpstr>Key Advanced Tools</vt:lpstr>
      <vt:lpstr>PowerPoint Presentation</vt:lpstr>
      <vt:lpstr>PowerPoint Presentation</vt:lpstr>
      <vt:lpstr>PowerPoint Presentation</vt:lpstr>
      <vt:lpstr>PowerPoint Presentation</vt:lpstr>
      <vt:lpstr>PowerPoint Presentation</vt:lpstr>
      <vt:lpstr>Appendices</vt:lpstr>
      <vt:lpstr>PowerPoint Presentation</vt:lpstr>
      <vt:lpstr>PowerPoint Presentation</vt:lpstr>
      <vt:lpstr>RAD / Section Blends</vt:lpstr>
      <vt:lpstr>PowerPoint Presentation</vt:lpstr>
      <vt:lpstr>PowerPoint Presentation</vt:lpstr>
      <vt:lpstr>PowerPoint Presentation</vt:lpstr>
      <vt:lpstr>Faircloth</vt:lpstr>
      <vt:lpstr>PowerPoint Presentation</vt:lpstr>
      <vt:lpstr>PowerPoint Presentation</vt:lpstr>
      <vt:lpstr>PowerPoint Presentation</vt:lpstr>
      <vt:lpstr>PowerPoint Presentation</vt:lpstr>
      <vt:lpstr>Transfer of Assistance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Mise, Brandon D</dc:creator>
  <cp:lastModifiedBy>Lavy, William A</cp:lastModifiedBy>
  <cp:revision>6</cp:revision>
  <dcterms:created xsi:type="dcterms:W3CDTF">2020-10-21T13:47:44Z</dcterms:created>
  <dcterms:modified xsi:type="dcterms:W3CDTF">2022-11-14T20:52:47Z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0x010100AD49CC7B24E62B4E8E1BBF3D9020F46D</vt:lpwstr>
  </property>
  <property fmtid="{D5CDD505-2E9C-101B-9397-08002B2CF9AE}" pid="3" name="MediaServiceImageTags">
    <vt:lpwstr/>
  </property>
</Properties>
</file>